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4" r:id="rId1"/>
  </p:sldMasterIdLst>
  <p:notesMasterIdLst>
    <p:notesMasterId r:id="rId27"/>
  </p:notesMasterIdLst>
  <p:handoutMasterIdLst>
    <p:handoutMasterId r:id="rId28"/>
  </p:handoutMasterIdLst>
  <p:sldIdLst>
    <p:sldId id="502" r:id="rId2"/>
    <p:sldId id="333" r:id="rId3"/>
    <p:sldId id="505" r:id="rId4"/>
    <p:sldId id="513" r:id="rId5"/>
    <p:sldId id="514" r:id="rId6"/>
    <p:sldId id="515" r:id="rId7"/>
    <p:sldId id="516" r:id="rId8"/>
    <p:sldId id="528" r:id="rId9"/>
    <p:sldId id="527" r:id="rId10"/>
    <p:sldId id="522" r:id="rId11"/>
    <p:sldId id="523" r:id="rId12"/>
    <p:sldId id="536" r:id="rId13"/>
    <p:sldId id="517" r:id="rId14"/>
    <p:sldId id="538" r:id="rId15"/>
    <p:sldId id="518" r:id="rId16"/>
    <p:sldId id="519" r:id="rId17"/>
    <p:sldId id="530" r:id="rId18"/>
    <p:sldId id="537" r:id="rId19"/>
    <p:sldId id="520" r:id="rId20"/>
    <p:sldId id="531" r:id="rId21"/>
    <p:sldId id="532" r:id="rId22"/>
    <p:sldId id="533" r:id="rId23"/>
    <p:sldId id="534" r:id="rId24"/>
    <p:sldId id="535" r:id="rId25"/>
    <p:sldId id="512" r:id="rId2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News Gothic MT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News Gothic MT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News Gothic MT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News Gothic MT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News Gothic MT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News Gothic MT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News Gothic MT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News Gothic MT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News Gothic MT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93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-162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0" d="100"/>
          <a:sy n="90" d="100"/>
        </p:scale>
        <p:origin x="-374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08E9EC8-ACAC-4ACA-ABA3-B22C67469E63}" type="datetimeFigureOut">
              <a:rPr lang="en-US" altLang="nl-BE"/>
              <a:pPr/>
              <a:t>6/11/2019</a:t>
            </a:fld>
            <a:endParaRPr lang="en-US" alt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AB08FD2-5DB4-4AFD-9A7D-35B5419841AE}" type="slidenum">
              <a:rPr lang="en-US" altLang="nl-BE"/>
              <a:pPr/>
              <a:t>‹nr.›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110813522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5248C9A-028C-42B3-805E-61ADB80F2051}" type="datetimeFigureOut">
              <a:rPr lang="en-US" altLang="nl-BE"/>
              <a:pPr/>
              <a:t>6/11/2019</a:t>
            </a:fld>
            <a:endParaRPr lang="en-US" altLang="nl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BE" noProof="0" smtClean="0"/>
              <a:t>Click to edit Master text styles</a:t>
            </a:r>
          </a:p>
          <a:p>
            <a:pPr lvl="1"/>
            <a:r>
              <a:rPr lang="nl-BE" noProof="0" smtClean="0"/>
              <a:t>Second level</a:t>
            </a:r>
          </a:p>
          <a:p>
            <a:pPr lvl="2"/>
            <a:r>
              <a:rPr lang="nl-BE" noProof="0" smtClean="0"/>
              <a:t>Third level</a:t>
            </a:r>
          </a:p>
          <a:p>
            <a:pPr lvl="3"/>
            <a:r>
              <a:rPr lang="nl-BE" noProof="0" smtClean="0"/>
              <a:t>Fourth level</a:t>
            </a:r>
          </a:p>
          <a:p>
            <a:pPr lvl="4"/>
            <a:r>
              <a:rPr lang="nl-BE" noProof="0" smtClean="0"/>
              <a:t>Fifth level</a:t>
            </a:r>
            <a:endParaRPr lang="en-US" noProof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B3F2088-8AEF-45FF-8B4B-04E605DB03B5}" type="slidenum">
              <a:rPr lang="en-US" altLang="nl-BE"/>
              <a:pPr/>
              <a:t>‹nr.›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344522857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BE" altLang="nl-BE" dirty="0" smtClean="0"/>
          </a:p>
        </p:txBody>
      </p:sp>
      <p:sp>
        <p:nvSpPr>
          <p:cNvPr id="41988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F01F7FF4-3DDC-43DC-AE30-2F98F0054CB6}" type="slidenum">
              <a:rPr lang="nl-NL" altLang="nl-BE" smtClean="0">
                <a:latin typeface="News Gothic MT" charset="0"/>
              </a:rPr>
              <a:pPr eaLnBrk="1" hangingPunct="1">
                <a:spcBef>
                  <a:spcPct val="0"/>
                </a:spcBef>
              </a:pPr>
              <a:t>3</a:t>
            </a:fld>
            <a:endParaRPr lang="nl-NL" altLang="nl-BE" dirty="0" smtClean="0">
              <a:latin typeface="News Gothic MT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BE" altLang="nl-BE" smtClean="0"/>
          </a:p>
        </p:txBody>
      </p:sp>
      <p:sp>
        <p:nvSpPr>
          <p:cNvPr id="41988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F01F7FF4-3DDC-43DC-AE30-2F98F0054CB6}" type="slidenum">
              <a:rPr lang="nl-NL" altLang="nl-BE" smtClean="0">
                <a:latin typeface="News Gothic MT" charset="0"/>
              </a:rPr>
              <a:pPr eaLnBrk="1" hangingPunct="1">
                <a:spcBef>
                  <a:spcPct val="0"/>
                </a:spcBef>
              </a:pPr>
              <a:t>12</a:t>
            </a:fld>
            <a:endParaRPr lang="nl-NL" altLang="nl-BE" smtClean="0">
              <a:latin typeface="News Gothic MT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BE" altLang="nl-BE" smtClean="0"/>
          </a:p>
        </p:txBody>
      </p:sp>
      <p:sp>
        <p:nvSpPr>
          <p:cNvPr id="41988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F01F7FF4-3DDC-43DC-AE30-2F98F0054CB6}" type="slidenum">
              <a:rPr lang="nl-NL" altLang="nl-BE" smtClean="0">
                <a:latin typeface="News Gothic MT" charset="0"/>
              </a:rPr>
              <a:pPr eaLnBrk="1" hangingPunct="1">
                <a:spcBef>
                  <a:spcPct val="0"/>
                </a:spcBef>
              </a:pPr>
              <a:t>13</a:t>
            </a:fld>
            <a:endParaRPr lang="nl-NL" altLang="nl-BE" smtClean="0">
              <a:latin typeface="News Gothic MT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BE" altLang="nl-BE" smtClean="0"/>
          </a:p>
        </p:txBody>
      </p:sp>
      <p:sp>
        <p:nvSpPr>
          <p:cNvPr id="41988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F01F7FF4-3DDC-43DC-AE30-2F98F0054CB6}" type="slidenum">
              <a:rPr lang="nl-NL" altLang="nl-BE" smtClean="0">
                <a:latin typeface="News Gothic MT" charset="0"/>
              </a:rPr>
              <a:pPr eaLnBrk="1" hangingPunct="1">
                <a:spcBef>
                  <a:spcPct val="0"/>
                </a:spcBef>
              </a:pPr>
              <a:t>14</a:t>
            </a:fld>
            <a:endParaRPr lang="nl-NL" altLang="nl-BE" smtClean="0">
              <a:latin typeface="News Gothic MT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BE" altLang="nl-BE" smtClean="0"/>
          </a:p>
        </p:txBody>
      </p:sp>
      <p:sp>
        <p:nvSpPr>
          <p:cNvPr id="41988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F01F7FF4-3DDC-43DC-AE30-2F98F0054CB6}" type="slidenum">
              <a:rPr lang="nl-NL" altLang="nl-BE" smtClean="0">
                <a:latin typeface="News Gothic MT" charset="0"/>
              </a:rPr>
              <a:pPr eaLnBrk="1" hangingPunct="1">
                <a:spcBef>
                  <a:spcPct val="0"/>
                </a:spcBef>
              </a:pPr>
              <a:t>15</a:t>
            </a:fld>
            <a:endParaRPr lang="nl-NL" altLang="nl-BE" smtClean="0">
              <a:latin typeface="News Gothic MT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BE" altLang="nl-BE" smtClean="0"/>
          </a:p>
        </p:txBody>
      </p:sp>
      <p:sp>
        <p:nvSpPr>
          <p:cNvPr id="41988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F01F7FF4-3DDC-43DC-AE30-2F98F0054CB6}" type="slidenum">
              <a:rPr lang="nl-NL" altLang="nl-BE" smtClean="0">
                <a:latin typeface="News Gothic MT" charset="0"/>
              </a:rPr>
              <a:pPr eaLnBrk="1" hangingPunct="1">
                <a:spcBef>
                  <a:spcPct val="0"/>
                </a:spcBef>
              </a:pPr>
              <a:t>16</a:t>
            </a:fld>
            <a:endParaRPr lang="nl-NL" altLang="nl-BE" smtClean="0">
              <a:latin typeface="News Gothic MT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BE" altLang="nl-BE" smtClean="0"/>
          </a:p>
        </p:txBody>
      </p:sp>
      <p:sp>
        <p:nvSpPr>
          <p:cNvPr id="41988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F01F7FF4-3DDC-43DC-AE30-2F98F0054CB6}" type="slidenum">
              <a:rPr lang="nl-NL" altLang="nl-BE" smtClean="0">
                <a:latin typeface="News Gothic MT" charset="0"/>
              </a:rPr>
              <a:pPr eaLnBrk="1" hangingPunct="1">
                <a:spcBef>
                  <a:spcPct val="0"/>
                </a:spcBef>
              </a:pPr>
              <a:t>17</a:t>
            </a:fld>
            <a:endParaRPr lang="nl-NL" altLang="nl-BE" smtClean="0">
              <a:latin typeface="News Gothic MT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BE" altLang="nl-BE" smtClean="0"/>
          </a:p>
        </p:txBody>
      </p:sp>
      <p:sp>
        <p:nvSpPr>
          <p:cNvPr id="41988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F01F7FF4-3DDC-43DC-AE30-2F98F0054CB6}" type="slidenum">
              <a:rPr lang="nl-NL" altLang="nl-BE" smtClean="0">
                <a:latin typeface="News Gothic MT" charset="0"/>
              </a:rPr>
              <a:pPr eaLnBrk="1" hangingPunct="1">
                <a:spcBef>
                  <a:spcPct val="0"/>
                </a:spcBef>
              </a:pPr>
              <a:t>18</a:t>
            </a:fld>
            <a:endParaRPr lang="nl-NL" altLang="nl-BE" smtClean="0">
              <a:latin typeface="News Gothic MT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BE" altLang="nl-BE" smtClean="0"/>
          </a:p>
        </p:txBody>
      </p:sp>
      <p:sp>
        <p:nvSpPr>
          <p:cNvPr id="41988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F01F7FF4-3DDC-43DC-AE30-2F98F0054CB6}" type="slidenum">
              <a:rPr lang="nl-NL" altLang="nl-BE" smtClean="0">
                <a:latin typeface="News Gothic MT" charset="0"/>
              </a:rPr>
              <a:pPr eaLnBrk="1" hangingPunct="1">
                <a:spcBef>
                  <a:spcPct val="0"/>
                </a:spcBef>
              </a:pPr>
              <a:t>19</a:t>
            </a:fld>
            <a:endParaRPr lang="nl-NL" altLang="nl-BE" smtClean="0">
              <a:latin typeface="News Gothic MT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BE" altLang="nl-BE" smtClean="0"/>
          </a:p>
        </p:txBody>
      </p:sp>
      <p:sp>
        <p:nvSpPr>
          <p:cNvPr id="41988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F01F7FF4-3DDC-43DC-AE30-2F98F0054CB6}" type="slidenum">
              <a:rPr lang="nl-NL" altLang="nl-BE" smtClean="0">
                <a:latin typeface="News Gothic MT" charset="0"/>
              </a:rPr>
              <a:pPr eaLnBrk="1" hangingPunct="1">
                <a:spcBef>
                  <a:spcPct val="0"/>
                </a:spcBef>
              </a:pPr>
              <a:t>20</a:t>
            </a:fld>
            <a:endParaRPr lang="nl-NL" altLang="nl-BE" smtClean="0">
              <a:latin typeface="News Gothic MT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BE" altLang="nl-BE" smtClean="0"/>
          </a:p>
        </p:txBody>
      </p:sp>
      <p:sp>
        <p:nvSpPr>
          <p:cNvPr id="41988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F01F7FF4-3DDC-43DC-AE30-2F98F0054CB6}" type="slidenum">
              <a:rPr lang="nl-NL" altLang="nl-BE" smtClean="0">
                <a:latin typeface="News Gothic MT" charset="0"/>
              </a:rPr>
              <a:pPr eaLnBrk="1" hangingPunct="1">
                <a:spcBef>
                  <a:spcPct val="0"/>
                </a:spcBef>
              </a:pPr>
              <a:t>21</a:t>
            </a:fld>
            <a:endParaRPr lang="nl-NL" altLang="nl-BE" smtClean="0">
              <a:latin typeface="News Gothic MT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BE" altLang="nl-BE" dirty="0" smtClean="0"/>
          </a:p>
        </p:txBody>
      </p:sp>
      <p:sp>
        <p:nvSpPr>
          <p:cNvPr id="41988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F01F7FF4-3DDC-43DC-AE30-2F98F0054CB6}" type="slidenum">
              <a:rPr lang="nl-NL" altLang="nl-BE" smtClean="0">
                <a:latin typeface="News Gothic MT" charset="0"/>
              </a:rPr>
              <a:pPr eaLnBrk="1" hangingPunct="1">
                <a:spcBef>
                  <a:spcPct val="0"/>
                </a:spcBef>
              </a:pPr>
              <a:t>4</a:t>
            </a:fld>
            <a:endParaRPr lang="nl-NL" altLang="nl-BE" dirty="0" smtClean="0">
              <a:latin typeface="News Gothic MT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BE" altLang="nl-BE" smtClean="0"/>
          </a:p>
        </p:txBody>
      </p:sp>
      <p:sp>
        <p:nvSpPr>
          <p:cNvPr id="41988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F01F7FF4-3DDC-43DC-AE30-2F98F0054CB6}" type="slidenum">
              <a:rPr lang="nl-NL" altLang="nl-BE" smtClean="0">
                <a:latin typeface="News Gothic MT" charset="0"/>
              </a:rPr>
              <a:pPr eaLnBrk="1" hangingPunct="1">
                <a:spcBef>
                  <a:spcPct val="0"/>
                </a:spcBef>
              </a:pPr>
              <a:t>22</a:t>
            </a:fld>
            <a:endParaRPr lang="nl-NL" altLang="nl-BE" smtClean="0">
              <a:latin typeface="News Gothic MT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BE" altLang="nl-BE" smtClean="0"/>
          </a:p>
        </p:txBody>
      </p:sp>
      <p:sp>
        <p:nvSpPr>
          <p:cNvPr id="41988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F01F7FF4-3DDC-43DC-AE30-2F98F0054CB6}" type="slidenum">
              <a:rPr lang="nl-NL" altLang="nl-BE" smtClean="0">
                <a:latin typeface="News Gothic MT" charset="0"/>
              </a:rPr>
              <a:pPr eaLnBrk="1" hangingPunct="1">
                <a:spcBef>
                  <a:spcPct val="0"/>
                </a:spcBef>
              </a:pPr>
              <a:t>23</a:t>
            </a:fld>
            <a:endParaRPr lang="nl-NL" altLang="nl-BE" smtClean="0">
              <a:latin typeface="News Gothic MT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BE" altLang="nl-BE" smtClean="0"/>
          </a:p>
        </p:txBody>
      </p:sp>
      <p:sp>
        <p:nvSpPr>
          <p:cNvPr id="41988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F01F7FF4-3DDC-43DC-AE30-2F98F0054CB6}" type="slidenum">
              <a:rPr lang="nl-NL" altLang="nl-BE" smtClean="0">
                <a:latin typeface="News Gothic MT" charset="0"/>
              </a:rPr>
              <a:pPr eaLnBrk="1" hangingPunct="1">
                <a:spcBef>
                  <a:spcPct val="0"/>
                </a:spcBef>
              </a:pPr>
              <a:t>24</a:t>
            </a:fld>
            <a:endParaRPr lang="nl-NL" altLang="nl-BE" smtClean="0">
              <a:latin typeface="News Gothic MT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9pPr>
          </a:lstStyle>
          <a:p>
            <a:pPr algn="r" eaLnBrk="1" hangingPunct="1"/>
            <a:fld id="{FBC8065C-566B-48B0-B682-FD7EA0B57DC6}" type="slidenum">
              <a:rPr lang="en-US" altLang="nl-BE" sz="1200">
                <a:latin typeface="Times New Roman" pitchFamily="18" charset="0"/>
              </a:rPr>
              <a:pPr algn="r" eaLnBrk="1" hangingPunct="1"/>
              <a:t>25</a:t>
            </a:fld>
            <a:endParaRPr lang="en-US" altLang="nl-BE" sz="1200">
              <a:latin typeface="Times New Roman" pitchFamily="18" charset="0"/>
            </a:endParaRPr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altLang="nl-BE" smtClean="0">
              <a:latin typeface="Times New Roman" pitchFamily="18" charset="0"/>
              <a:cs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BE" altLang="nl-BE" smtClean="0"/>
          </a:p>
        </p:txBody>
      </p:sp>
      <p:sp>
        <p:nvSpPr>
          <p:cNvPr id="41988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F01F7FF4-3DDC-43DC-AE30-2F98F0054CB6}" type="slidenum">
              <a:rPr lang="nl-NL" altLang="nl-BE" smtClean="0">
                <a:latin typeface="News Gothic MT" charset="0"/>
              </a:rPr>
              <a:pPr eaLnBrk="1" hangingPunct="1">
                <a:spcBef>
                  <a:spcPct val="0"/>
                </a:spcBef>
              </a:pPr>
              <a:t>5</a:t>
            </a:fld>
            <a:endParaRPr lang="nl-NL" altLang="nl-BE" smtClean="0">
              <a:latin typeface="News Gothic MT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BE" altLang="nl-BE" smtClean="0"/>
          </a:p>
        </p:txBody>
      </p:sp>
      <p:sp>
        <p:nvSpPr>
          <p:cNvPr id="41988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F01F7FF4-3DDC-43DC-AE30-2F98F0054CB6}" type="slidenum">
              <a:rPr lang="nl-NL" altLang="nl-BE" smtClean="0">
                <a:latin typeface="News Gothic MT" charset="0"/>
              </a:rPr>
              <a:pPr eaLnBrk="1" hangingPunct="1">
                <a:spcBef>
                  <a:spcPct val="0"/>
                </a:spcBef>
              </a:pPr>
              <a:t>6</a:t>
            </a:fld>
            <a:endParaRPr lang="nl-NL" altLang="nl-BE" smtClean="0">
              <a:latin typeface="News Gothic MT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BE" altLang="nl-BE" smtClean="0"/>
          </a:p>
        </p:txBody>
      </p:sp>
      <p:sp>
        <p:nvSpPr>
          <p:cNvPr id="41988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F01F7FF4-3DDC-43DC-AE30-2F98F0054CB6}" type="slidenum">
              <a:rPr lang="nl-NL" altLang="nl-BE" smtClean="0">
                <a:latin typeface="News Gothic MT" charset="0"/>
              </a:rPr>
              <a:pPr eaLnBrk="1" hangingPunct="1">
                <a:spcBef>
                  <a:spcPct val="0"/>
                </a:spcBef>
              </a:pPr>
              <a:t>7</a:t>
            </a:fld>
            <a:endParaRPr lang="nl-NL" altLang="nl-BE" smtClean="0">
              <a:latin typeface="News Gothic MT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BE" altLang="nl-BE" smtClean="0"/>
          </a:p>
        </p:txBody>
      </p:sp>
      <p:sp>
        <p:nvSpPr>
          <p:cNvPr id="41988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F01F7FF4-3DDC-43DC-AE30-2F98F0054CB6}" type="slidenum">
              <a:rPr lang="nl-NL" altLang="nl-BE" smtClean="0">
                <a:latin typeface="News Gothic MT" charset="0"/>
              </a:rPr>
              <a:pPr eaLnBrk="1" hangingPunct="1">
                <a:spcBef>
                  <a:spcPct val="0"/>
                </a:spcBef>
              </a:pPr>
              <a:t>8</a:t>
            </a:fld>
            <a:endParaRPr lang="nl-NL" altLang="nl-BE" smtClean="0">
              <a:latin typeface="News Gothic MT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BE" altLang="nl-BE" smtClean="0"/>
          </a:p>
        </p:txBody>
      </p:sp>
      <p:sp>
        <p:nvSpPr>
          <p:cNvPr id="41988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F01F7FF4-3DDC-43DC-AE30-2F98F0054CB6}" type="slidenum">
              <a:rPr lang="nl-NL" altLang="nl-BE" smtClean="0">
                <a:latin typeface="News Gothic MT" charset="0"/>
              </a:rPr>
              <a:pPr eaLnBrk="1" hangingPunct="1">
                <a:spcBef>
                  <a:spcPct val="0"/>
                </a:spcBef>
              </a:pPr>
              <a:t>9</a:t>
            </a:fld>
            <a:endParaRPr lang="nl-NL" altLang="nl-BE" smtClean="0">
              <a:latin typeface="News Gothic MT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BE" altLang="nl-BE" smtClean="0"/>
          </a:p>
        </p:txBody>
      </p:sp>
      <p:sp>
        <p:nvSpPr>
          <p:cNvPr id="41988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F01F7FF4-3DDC-43DC-AE30-2F98F0054CB6}" type="slidenum">
              <a:rPr lang="nl-NL" altLang="nl-BE" smtClean="0">
                <a:latin typeface="News Gothic MT" charset="0"/>
              </a:rPr>
              <a:pPr eaLnBrk="1" hangingPunct="1">
                <a:spcBef>
                  <a:spcPct val="0"/>
                </a:spcBef>
              </a:pPr>
              <a:t>10</a:t>
            </a:fld>
            <a:endParaRPr lang="nl-NL" altLang="nl-BE" smtClean="0">
              <a:latin typeface="News Gothic MT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BE" altLang="nl-BE" smtClean="0"/>
          </a:p>
        </p:txBody>
      </p:sp>
      <p:sp>
        <p:nvSpPr>
          <p:cNvPr id="41988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F01F7FF4-3DDC-43DC-AE30-2F98F0054CB6}" type="slidenum">
              <a:rPr lang="nl-NL" altLang="nl-BE" smtClean="0">
                <a:latin typeface="News Gothic MT" charset="0"/>
              </a:rPr>
              <a:pPr eaLnBrk="1" hangingPunct="1">
                <a:spcBef>
                  <a:spcPct val="0"/>
                </a:spcBef>
              </a:pPr>
              <a:t>11</a:t>
            </a:fld>
            <a:endParaRPr lang="nl-NL" altLang="nl-BE" smtClean="0">
              <a:latin typeface="News Gothic MT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2732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11872"/>
            <a:ext cx="4079545" cy="1162050"/>
          </a:xfrm>
          <a:prstGeom prst="rect">
            <a:avLst/>
          </a:prstGeom>
        </p:spPr>
        <p:txBody>
          <a:bodyPr/>
          <a:lstStyle>
            <a:lvl1pPr algn="ctr">
              <a:defRPr sz="3600" b="0"/>
            </a:lvl1pPr>
          </a:lstStyle>
          <a:p>
            <a:r>
              <a:rPr lang="nl-BE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0" y="1787856"/>
            <a:ext cx="4079545" cy="372015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Click to edit Master text styles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6"/>
            <a:ext cx="3657600" cy="531807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l-BE" noProof="0" smtClean="0"/>
              <a:t>Drag picture to placeholder or click icon to add</a:t>
            </a:r>
            <a:endParaRPr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63525" y="6275388"/>
            <a:ext cx="4841875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Presentation ODNature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1"/>
          </p:nvPr>
        </p:nvSpPr>
        <p:spPr>
          <a:xfrm>
            <a:off x="5629275" y="6275388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20B64EC6-1B68-4415-8FBD-7C73050D6D1A}" type="datetime1">
              <a:rPr lang="en-US" altLang="nl-BE"/>
              <a:pPr/>
              <a:t>6/11/2019</a:t>
            </a:fld>
            <a:endParaRPr lang="en-US" altLang="nl-B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97813" y="6275388"/>
            <a:ext cx="990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9B838F1D-BEBC-4821-91F5-8A0299B052D7}" type="slidenum">
              <a:rPr lang="en-US" altLang="nl-BE"/>
              <a:pPr/>
              <a:t>‹nr.›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41479332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950"/>
            <a:ext cx="8042275" cy="1336675"/>
          </a:xfrm>
          <a:prstGeom prst="rect">
            <a:avLst/>
          </a:prstGeom>
        </p:spPr>
        <p:txBody>
          <a:bodyPr/>
          <a:lstStyle/>
          <a:p>
            <a:r>
              <a:rPr lang="nl-BE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5" y="1600200"/>
            <a:ext cx="8042275" cy="4343400"/>
          </a:xfrm>
          <a:prstGeom prst="rect">
            <a:avLst/>
          </a:prstGeo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63525" y="6275388"/>
            <a:ext cx="4841875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Presentation ODNature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1"/>
          </p:nvPr>
        </p:nvSpPr>
        <p:spPr>
          <a:xfrm>
            <a:off x="5629275" y="6275388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F015761E-C2A0-4C4E-8308-6E04540238C1}" type="datetime1">
              <a:rPr lang="en-US" altLang="nl-BE"/>
              <a:pPr/>
              <a:t>6/11/2019</a:t>
            </a:fld>
            <a:endParaRPr lang="en-US" alt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97813" y="6275388"/>
            <a:ext cx="990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EC5D6D2A-BE3A-4391-A790-7A12428EB15C}" type="slidenum">
              <a:rPr lang="en-US" altLang="nl-BE"/>
              <a:pPr/>
              <a:t>‹nr.›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7636865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  <a:prstGeom prst="rect">
            <a:avLst/>
          </a:prstGeom>
        </p:spPr>
        <p:txBody>
          <a:bodyPr vert="eaVert"/>
          <a:lstStyle/>
          <a:p>
            <a:r>
              <a:rPr lang="nl-BE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5" y="368301"/>
            <a:ext cx="6689726" cy="5575300"/>
          </a:xfrm>
          <a:prstGeom prst="rect">
            <a:avLst/>
          </a:prstGeo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63525" y="6275388"/>
            <a:ext cx="4841875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Presentation ODNature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1"/>
          </p:nvPr>
        </p:nvSpPr>
        <p:spPr>
          <a:xfrm>
            <a:off x="5629275" y="6275388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1B248F2B-D161-4F44-B589-376E6319773F}" type="datetime1">
              <a:rPr lang="en-US" altLang="nl-BE"/>
              <a:pPr/>
              <a:t>6/11/2019</a:t>
            </a:fld>
            <a:endParaRPr lang="en-US" alt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97813" y="6275388"/>
            <a:ext cx="990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451C8B52-972F-4749-B489-8D8BD831FBA0}" type="slidenum">
              <a:rPr lang="en-US" altLang="nl-BE"/>
              <a:pPr/>
              <a:t>‹nr.›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28485788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26768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3086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950"/>
            <a:ext cx="8042275" cy="1336675"/>
          </a:xfrm>
          <a:prstGeom prst="rect">
            <a:avLst/>
          </a:prstGeom>
        </p:spPr>
        <p:txBody>
          <a:bodyPr/>
          <a:lstStyle/>
          <a:p>
            <a:r>
              <a:rPr lang="nl-BE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600200"/>
            <a:ext cx="8042275" cy="4343400"/>
          </a:xfrm>
          <a:prstGeom prst="rect">
            <a:avLst/>
          </a:prstGeom>
        </p:spPr>
        <p:txBody>
          <a:bodyPr/>
          <a:lstStyle>
            <a:lvl5pPr>
              <a:defRPr/>
            </a:lvl5pPr>
          </a:lstStyle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63525" y="6275388"/>
            <a:ext cx="4841875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Presentation </a:t>
            </a:r>
            <a:r>
              <a:rPr lang="en-US" err="1"/>
              <a:t>ODNature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1"/>
          </p:nvPr>
        </p:nvSpPr>
        <p:spPr>
          <a:xfrm>
            <a:off x="5629275" y="6275388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1EF4F34F-01A7-4820-AD2A-E37286502F65}" type="datetime1">
              <a:rPr lang="en-US" altLang="nl-BE"/>
              <a:pPr/>
              <a:t>6/11/2019</a:t>
            </a:fld>
            <a:endParaRPr lang="en-US" alt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97813" y="6275388"/>
            <a:ext cx="990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A9B7E147-D24B-45A4-87C1-5C537BC833E4}" type="slidenum">
              <a:rPr lang="en-US" altLang="nl-BE"/>
              <a:pPr/>
              <a:t>‹nr.›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1161983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40" y="3352805"/>
            <a:ext cx="8416925" cy="1470025"/>
          </a:xfrm>
          <a:prstGeom prst="rect">
            <a:avLst/>
          </a:prstGeom>
        </p:spPr>
        <p:txBody>
          <a:bodyPr/>
          <a:lstStyle/>
          <a:p>
            <a:r>
              <a:rPr lang="nl-BE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40" y="4771033"/>
            <a:ext cx="8416925" cy="9726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smtClean="0"/>
              <a:t>Click to edit Master subtitle style</a:t>
            </a:r>
            <a:endParaRPr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l-BE" noProof="0" smtClean="0"/>
              <a:t>Drag picture to placeholder or click icon to add</a:t>
            </a:r>
            <a:endParaRPr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263525" y="6275388"/>
            <a:ext cx="4841875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Presentation ODNature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5"/>
          </p:nvPr>
        </p:nvSpPr>
        <p:spPr>
          <a:xfrm>
            <a:off x="5629275" y="6275388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DAA7D848-37D7-4070-9366-1D6386A52ABE}" type="datetime1">
              <a:rPr lang="en-US" altLang="nl-BE"/>
              <a:pPr/>
              <a:t>6/11/2019</a:t>
            </a:fld>
            <a:endParaRPr lang="en-US" altLang="nl-B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7897813" y="6275388"/>
            <a:ext cx="990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7AA0AB1D-3ED2-45BE-90B7-667212F1D539}" type="slidenum">
              <a:rPr lang="en-US" altLang="nl-BE"/>
              <a:pPr/>
              <a:t>‹nr.›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3594640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7" y="2403148"/>
            <a:ext cx="8056563" cy="1362075"/>
          </a:xfrm>
          <a:prstGeom prst="rect">
            <a:avLst/>
          </a:prstGeom>
        </p:spPr>
        <p:txBody>
          <a:bodyPr/>
          <a:lstStyle>
            <a:lvl1pPr algn="ctr">
              <a:defRPr sz="4600" b="0" cap="none" baseline="0"/>
            </a:lvl1pPr>
          </a:lstStyle>
          <a:p>
            <a:r>
              <a:rPr lang="nl-BE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7" y="3736009"/>
            <a:ext cx="8056563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BE" smtClean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63525" y="6275388"/>
            <a:ext cx="4841875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Presentation ODNature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1"/>
          </p:nvPr>
        </p:nvSpPr>
        <p:spPr>
          <a:xfrm>
            <a:off x="5629275" y="6275388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EF1DD8C9-5101-4D50-B9C4-F6FAE9CC2534}" type="datetime1">
              <a:rPr lang="en-US" altLang="nl-BE"/>
              <a:pPr/>
              <a:t>6/11/2019</a:t>
            </a:fld>
            <a:endParaRPr lang="en-US" alt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97813" y="6275388"/>
            <a:ext cx="990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0CC06968-B31E-41AB-8DBA-8110EA670C23}" type="slidenum">
              <a:rPr lang="en-US" altLang="nl-BE"/>
              <a:pPr/>
              <a:t>‹nr.›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3423757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/>
          <a:lstStyle/>
          <a:p>
            <a:r>
              <a:rPr lang="nl-BE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63525" y="6275388"/>
            <a:ext cx="4841875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Presentation ODNature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1"/>
          </p:nvPr>
        </p:nvSpPr>
        <p:spPr>
          <a:xfrm>
            <a:off x="5629275" y="6275388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072C33C7-08BE-4C15-B0BE-D1D6DD8D1FC1}" type="datetime1">
              <a:rPr lang="en-US" altLang="nl-BE"/>
              <a:pPr/>
              <a:t>6/11/2019</a:t>
            </a:fld>
            <a:endParaRPr lang="en-US" altLang="nl-B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97813" y="6275388"/>
            <a:ext cx="990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B8DEDA89-C42C-4F26-9AF9-D300D49477E2}" type="slidenum">
              <a:rPr lang="en-US" altLang="nl-BE"/>
              <a:pPr/>
              <a:t>‹nr.›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1858842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nl-BE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5"/>
            <a:ext cx="3840480" cy="75088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7"/>
            <a:ext cx="3840480" cy="359618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5"/>
            <a:ext cx="3840480" cy="75088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7"/>
            <a:ext cx="3840480" cy="359618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63525" y="6275388"/>
            <a:ext cx="4841875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Presentation ODNature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1"/>
          </p:nvPr>
        </p:nvSpPr>
        <p:spPr>
          <a:xfrm>
            <a:off x="5629275" y="6275388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BAC1EFD1-0379-4DEF-BE2E-7A66848C9108}" type="datetime1">
              <a:rPr lang="en-US" altLang="nl-BE"/>
              <a:pPr/>
              <a:t>6/11/2019</a:t>
            </a:fld>
            <a:endParaRPr lang="en-US" altLang="nl-BE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97813" y="6275388"/>
            <a:ext cx="990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EBD6A184-44DD-452E-803A-31DDED8A81ED}" type="slidenum">
              <a:rPr lang="en-US" altLang="nl-BE"/>
              <a:pPr/>
              <a:t>‹nr.›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1887639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950"/>
            <a:ext cx="8042275" cy="1336675"/>
          </a:xfrm>
          <a:prstGeom prst="rect">
            <a:avLst/>
          </a:prstGeom>
        </p:spPr>
        <p:txBody>
          <a:bodyPr/>
          <a:lstStyle/>
          <a:p>
            <a:r>
              <a:rPr lang="nl-BE" smtClean="0"/>
              <a:t>Click to edit Master title style</a:t>
            </a:r>
            <a:endParaRPr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63525" y="6275388"/>
            <a:ext cx="4841875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Presentation ODNature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>
          <a:xfrm>
            <a:off x="5629275" y="6275388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1C23EF9A-35CA-4BA8-BF79-CE05A62C0564}" type="datetime1">
              <a:rPr lang="en-US" altLang="nl-BE"/>
              <a:pPr/>
              <a:t>6/11/2019</a:t>
            </a:fld>
            <a:endParaRPr lang="en-US" altLang="nl-BE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97813" y="6275388"/>
            <a:ext cx="990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372CC5A7-7CEB-48A0-988A-664AA623C3DB}" type="slidenum">
              <a:rPr lang="en-US" altLang="nl-BE"/>
              <a:pPr/>
              <a:t>‹nr.›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1580018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802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  <a:prstGeom prst="rect">
            <a:avLst/>
          </a:prstGeom>
        </p:spPr>
        <p:txBody>
          <a:bodyPr/>
          <a:lstStyle>
            <a:lvl1pPr algn="ctr">
              <a:defRPr sz="3600" b="0"/>
            </a:lvl1pPr>
          </a:lstStyle>
          <a:p>
            <a:r>
              <a:rPr lang="nl-BE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63525" y="6275388"/>
            <a:ext cx="4841875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Presentation ODNature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1"/>
          </p:nvPr>
        </p:nvSpPr>
        <p:spPr>
          <a:xfrm>
            <a:off x="5629275" y="6275388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A5C8140C-9552-46C6-A938-BEFC30BBFD7C}" type="datetime1">
              <a:rPr lang="en-US" altLang="nl-BE"/>
              <a:pPr/>
              <a:t>6/11/2019</a:t>
            </a:fld>
            <a:endParaRPr lang="en-US" altLang="nl-B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97813" y="6275388"/>
            <a:ext cx="990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173B2848-0B2E-42DB-A4D9-B3B6B9375737}" type="slidenum">
              <a:rPr lang="en-US" altLang="nl-BE"/>
              <a:pPr/>
              <a:t>‹nr.›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695765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74"/>
          <p:cNvSpPr txBox="1">
            <a:spLocks noChangeArrowheads="1"/>
          </p:cNvSpPr>
          <p:nvPr userDrawn="1"/>
        </p:nvSpPr>
        <p:spPr bwMode="auto">
          <a:xfrm>
            <a:off x="0" y="6537325"/>
            <a:ext cx="9144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5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05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05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05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05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nl-BE" altLang="nl-BE" sz="1400" dirty="0" smtClean="0">
                <a:solidFill>
                  <a:schemeClr val="bg1"/>
                </a:solidFill>
                <a:latin typeface="Calibri" panose="020F0502020204030204" pitchFamily="34" charset="0"/>
                <a:cs typeface="Arial" charset="0"/>
              </a:rPr>
              <a:t>belspo.be</a:t>
            </a:r>
            <a:r>
              <a:rPr lang="nl-BE" altLang="nl-BE" sz="1400" baseline="0" dirty="0" smtClean="0">
                <a:solidFill>
                  <a:schemeClr val="bg1"/>
                </a:solidFill>
                <a:latin typeface="Calibri" panose="020F0502020204030204" pitchFamily="34" charset="0"/>
                <a:cs typeface="Arial" charset="0"/>
              </a:rPr>
              <a:t>/NewRV</a:t>
            </a:r>
            <a:endParaRPr lang="nl-BE" altLang="nl-BE" sz="1400" dirty="0">
              <a:solidFill>
                <a:schemeClr val="bg1"/>
              </a:solidFill>
              <a:latin typeface="Calibri" panose="020F0502020204030204" pitchFamily="34" charset="0"/>
              <a:cs typeface="Arial" charset="0"/>
            </a:endParaRPr>
          </a:p>
        </p:txBody>
      </p:sp>
      <p:sp>
        <p:nvSpPr>
          <p:cNvPr id="9" name="TextBox 16"/>
          <p:cNvSpPr txBox="1">
            <a:spLocks noChangeArrowheads="1"/>
          </p:cNvSpPr>
          <p:nvPr userDrawn="1"/>
        </p:nvSpPr>
        <p:spPr bwMode="auto">
          <a:xfrm>
            <a:off x="7352134" y="6550025"/>
            <a:ext cx="19319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2000"/>
              </a:spcBef>
              <a:buClr>
                <a:srgbClr val="6FB7D7"/>
              </a:buClr>
              <a:buSzPct val="110000"/>
              <a:buFont typeface="Wingdings 2" pitchFamily="18" charset="2"/>
              <a:buChar char=""/>
              <a:defRPr sz="2400">
                <a:solidFill>
                  <a:srgbClr val="595959"/>
                </a:solidFill>
                <a:latin typeface="News Gothic MT" charset="0"/>
                <a:ea typeface="MS PGothic" pitchFamily="34" charset="-128"/>
              </a:defRPr>
            </a:lvl1pPr>
            <a:lvl2pPr marL="742950" indent="-285750" eaLnBrk="0" hangingPunct="0">
              <a:spcBef>
                <a:spcPts val="600"/>
              </a:spcBef>
              <a:buClr>
                <a:srgbClr val="215D77"/>
              </a:buClr>
              <a:buSzPct val="110000"/>
              <a:buFont typeface="Wingdings 2" pitchFamily="18" charset="2"/>
              <a:buChar char=""/>
              <a:defRPr sz="2200">
                <a:solidFill>
                  <a:srgbClr val="595959"/>
                </a:solidFill>
                <a:latin typeface="News Gothic MT" charset="0"/>
                <a:ea typeface="MS PGothic" pitchFamily="34" charset="-128"/>
              </a:defRPr>
            </a:lvl2pPr>
            <a:lvl3pPr marL="1143000" indent="-228600" eaLnBrk="0" hangingPunct="0">
              <a:spcBef>
                <a:spcPts val="600"/>
              </a:spcBef>
              <a:buClr>
                <a:srgbClr val="6FB7D7"/>
              </a:buClr>
              <a:buSzPct val="110000"/>
              <a:buFont typeface="Wingdings 2" pitchFamily="18" charset="2"/>
              <a:buChar char=""/>
              <a:defRPr sz="2000">
                <a:solidFill>
                  <a:srgbClr val="595959"/>
                </a:solidFill>
                <a:latin typeface="News Gothic MT" charset="0"/>
                <a:ea typeface="MS PGothic" pitchFamily="34" charset="-128"/>
              </a:defRPr>
            </a:lvl3pPr>
            <a:lvl4pPr marL="1600200" indent="-228600" eaLnBrk="0" hangingPunct="0">
              <a:spcBef>
                <a:spcPts val="600"/>
              </a:spcBef>
              <a:buClr>
                <a:srgbClr val="215D77"/>
              </a:buClr>
              <a:buSzPct val="110000"/>
              <a:buFont typeface="Wingdings 2" pitchFamily="18" charset="2"/>
              <a:buChar char=""/>
              <a:defRPr>
                <a:solidFill>
                  <a:srgbClr val="595959"/>
                </a:solidFill>
                <a:latin typeface="News Gothic MT" charset="0"/>
                <a:ea typeface="MS PGothic" pitchFamily="34" charset="-128"/>
              </a:defRPr>
            </a:lvl4pPr>
            <a:lvl5pPr marL="2057400" indent="-228600" eaLnBrk="0" hangingPunct="0">
              <a:spcBef>
                <a:spcPts val="600"/>
              </a:spcBef>
              <a:buClr>
                <a:srgbClr val="6FB7D7"/>
              </a:buClr>
              <a:buSzPct val="110000"/>
              <a:buFont typeface="Wingdings 2" pitchFamily="18" charset="2"/>
              <a:buChar char=""/>
              <a:defRPr>
                <a:solidFill>
                  <a:srgbClr val="595959"/>
                </a:solidFill>
                <a:latin typeface="News Gothic MT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itchFamily="18" charset="2"/>
              <a:buChar char=""/>
              <a:defRPr>
                <a:solidFill>
                  <a:srgbClr val="595959"/>
                </a:solidFill>
                <a:latin typeface="News Gothic MT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itchFamily="18" charset="2"/>
              <a:buChar char=""/>
              <a:defRPr>
                <a:solidFill>
                  <a:srgbClr val="595959"/>
                </a:solidFill>
                <a:latin typeface="News Gothic MT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itchFamily="18" charset="2"/>
              <a:buChar char=""/>
              <a:defRPr>
                <a:solidFill>
                  <a:srgbClr val="595959"/>
                </a:solidFill>
                <a:latin typeface="News Gothic MT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itchFamily="18" charset="2"/>
              <a:buChar char=""/>
              <a:defRPr>
                <a:solidFill>
                  <a:srgbClr val="595959"/>
                </a:solidFill>
                <a:latin typeface="News Gothic MT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nl-BE" altLang="nl-BE" sz="1400" dirty="0" smtClean="0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rPr>
              <a:t>12.06.19  -  Hamburg</a:t>
            </a:r>
          </a:p>
        </p:txBody>
      </p:sp>
      <p:sp>
        <p:nvSpPr>
          <p:cNvPr id="1029" name="Rechthoek 1"/>
          <p:cNvSpPr>
            <a:spLocks noChangeArrowheads="1"/>
          </p:cNvSpPr>
          <p:nvPr userDrawn="1"/>
        </p:nvSpPr>
        <p:spPr bwMode="auto">
          <a:xfrm>
            <a:off x="-77634" y="6550025"/>
            <a:ext cx="141170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r>
              <a:rPr lang="nl-BE" sz="1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ERVO meeting</a:t>
            </a:r>
            <a:endParaRPr lang="nl-BE" altLang="nl-BE" sz="1400" dirty="0" smtClean="0">
              <a:solidFill>
                <a:schemeClr val="bg1"/>
              </a:solidFill>
              <a:latin typeface="Calibri" pitchFamily="34" charset="0"/>
              <a:cs typeface="Arial" pitchFamily="34" charset="0"/>
            </a:endParaRPr>
          </a:p>
        </p:txBody>
      </p:sp>
      <p:pic>
        <p:nvPicPr>
          <p:cNvPr id="1030" name="Picture 87" descr="belspo.jpg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892" y="152400"/>
            <a:ext cx="681038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953" y="152400"/>
            <a:ext cx="600036" cy="522515"/>
          </a:xfrm>
          <a:prstGeom prst="rect">
            <a:avLst/>
          </a:prstGeom>
        </p:spPr>
      </p:pic>
      <p:pic>
        <p:nvPicPr>
          <p:cNvPr id="12" name="Picture 7"/>
          <p:cNvPicPr>
            <a:picLocks noChangeAspect="1" noChangeArrowheads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134" y="267812"/>
            <a:ext cx="985439" cy="291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Afbeelding 1"/>
          <p:cNvPicPr>
            <a:picLocks noChangeAspect="1"/>
          </p:cNvPicPr>
          <p:nvPr userDrawn="1"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163" y="152400"/>
            <a:ext cx="423051" cy="545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348" r:id="rId1"/>
    <p:sldLayoutId id="2147485352" r:id="rId2"/>
    <p:sldLayoutId id="2147485353" r:id="rId3"/>
    <p:sldLayoutId id="2147485354" r:id="rId4"/>
    <p:sldLayoutId id="2147485355" r:id="rId5"/>
    <p:sldLayoutId id="2147485356" r:id="rId6"/>
    <p:sldLayoutId id="2147485357" r:id="rId7"/>
    <p:sldLayoutId id="2147485349" r:id="rId8"/>
    <p:sldLayoutId id="2147485358" r:id="rId9"/>
    <p:sldLayoutId id="2147485359" r:id="rId10"/>
    <p:sldLayoutId id="2147485360" r:id="rId11"/>
    <p:sldLayoutId id="2147485361" r:id="rId12"/>
    <p:sldLayoutId id="2147485350" r:id="rId13"/>
    <p:sldLayoutId id="2147485368" r:id="rId14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600" kern="1200">
          <a:solidFill>
            <a:schemeClr val="accent1"/>
          </a:solidFill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charset="0"/>
          <a:ea typeface="ＭＳ Ｐゴシック" charset="0"/>
          <a:cs typeface="ＭＳ Ｐゴシック" charset="0"/>
        </a:defRPr>
      </a:lvl9pPr>
    </p:titleStyle>
    <p:bodyStyle>
      <a:lvl1pPr marL="349250" indent="-349250" algn="l" rtl="0" eaLnBrk="0" fontAlgn="base" hangingPunct="0">
        <a:spcBef>
          <a:spcPts val="2000"/>
        </a:spcBef>
        <a:spcAft>
          <a:spcPct val="0"/>
        </a:spcAft>
        <a:buClr>
          <a:srgbClr val="6FB7D7"/>
        </a:buClr>
        <a:buSzPct val="110000"/>
        <a:buFont typeface="Wingdings 2" pitchFamily="18" charset="2"/>
        <a:buChar char=""/>
        <a:defRPr sz="2400" kern="1200">
          <a:solidFill>
            <a:srgbClr val="595959"/>
          </a:solidFill>
          <a:latin typeface="+mn-lt"/>
          <a:ea typeface="MS PGothic" pitchFamily="34" charset="-128"/>
          <a:cs typeface="MS PGothic" charset="0"/>
        </a:defRPr>
      </a:lvl1pPr>
      <a:lvl2pPr marL="685800" indent="-336550" algn="l" rtl="0" eaLnBrk="0" fontAlgn="base" hangingPunct="0">
        <a:spcBef>
          <a:spcPts val="600"/>
        </a:spcBef>
        <a:spcAft>
          <a:spcPct val="0"/>
        </a:spcAft>
        <a:buClr>
          <a:srgbClr val="215D77"/>
        </a:buClr>
        <a:buSzPct val="110000"/>
        <a:buFont typeface="Wingdings 2" pitchFamily="18" charset="2"/>
        <a:buChar char=""/>
        <a:defRPr sz="2200" kern="1200">
          <a:solidFill>
            <a:srgbClr val="595959"/>
          </a:solidFill>
          <a:latin typeface="+mn-lt"/>
          <a:ea typeface="MS PGothic" pitchFamily="34" charset="-128"/>
          <a:cs typeface="MS PGothic" charset="0"/>
        </a:defRPr>
      </a:lvl2pPr>
      <a:lvl3pPr marL="968375" indent="-282575" algn="l" rtl="0" eaLnBrk="0" fontAlgn="base" hangingPunct="0">
        <a:spcBef>
          <a:spcPts val="600"/>
        </a:spcBef>
        <a:spcAft>
          <a:spcPct val="0"/>
        </a:spcAft>
        <a:buClr>
          <a:srgbClr val="6FB7D7"/>
        </a:buClr>
        <a:buSzPct val="110000"/>
        <a:buFont typeface="Wingdings 2" pitchFamily="18" charset="2"/>
        <a:buChar char=""/>
        <a:defRPr sz="2000" kern="1200">
          <a:solidFill>
            <a:srgbClr val="595959"/>
          </a:solidFill>
          <a:latin typeface="+mn-lt"/>
          <a:ea typeface="MS PGothic" pitchFamily="34" charset="-128"/>
          <a:cs typeface="MS PGothic" charset="0"/>
        </a:defRPr>
      </a:lvl3pPr>
      <a:lvl4pPr marL="1263650" indent="-295275" algn="l" rtl="0" eaLnBrk="0" fontAlgn="base" hangingPunct="0">
        <a:spcBef>
          <a:spcPts val="600"/>
        </a:spcBef>
        <a:spcAft>
          <a:spcPct val="0"/>
        </a:spcAft>
        <a:buClr>
          <a:srgbClr val="215D77"/>
        </a:buClr>
        <a:buSzPct val="110000"/>
        <a:buFont typeface="Wingdings 2" pitchFamily="18" charset="2"/>
        <a:buChar char=""/>
        <a:defRPr kern="1200">
          <a:solidFill>
            <a:srgbClr val="595959"/>
          </a:solidFill>
          <a:latin typeface="+mn-lt"/>
          <a:ea typeface="MS PGothic" pitchFamily="34" charset="-128"/>
          <a:cs typeface="MS PGothic" charset="0"/>
        </a:defRPr>
      </a:lvl4pPr>
      <a:lvl5pPr marL="1546225" indent="-282575" algn="l" rtl="0" eaLnBrk="0" fontAlgn="base" hangingPunct="0">
        <a:spcBef>
          <a:spcPts val="600"/>
        </a:spcBef>
        <a:spcAft>
          <a:spcPct val="0"/>
        </a:spcAft>
        <a:buClr>
          <a:srgbClr val="6FB7D7"/>
        </a:buClr>
        <a:buSzPct val="110000"/>
        <a:buFont typeface="Wingdings 2" pitchFamily="18" charset="2"/>
        <a:buChar char=""/>
        <a:defRPr kern="1200">
          <a:solidFill>
            <a:srgbClr val="595959"/>
          </a:solidFill>
          <a:latin typeface="+mn-lt"/>
          <a:ea typeface="MS PGothic" pitchFamily="34" charset="-128"/>
          <a:cs typeface="MS PGothic" charset="0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6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odnature@naturalscience.be/belgica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tiff"/><Relationship Id="rId4" Type="http://schemas.openxmlformats.org/officeDocument/2006/relationships/hyperlink" Target="http://www.belspo.be/NewRV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hthoek 2"/>
          <p:cNvSpPr>
            <a:spLocks noChangeArrowheads="1"/>
          </p:cNvSpPr>
          <p:nvPr/>
        </p:nvSpPr>
        <p:spPr bwMode="auto">
          <a:xfrm>
            <a:off x="0" y="825500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nl-BE" b="1" dirty="0" smtClean="0">
                <a:solidFill>
                  <a:srgbClr val="54937C"/>
                </a:solidFill>
                <a:latin typeface="Calibri" pitchFamily="34" charset="0"/>
              </a:rPr>
              <a:t>RV Belgica</a:t>
            </a:r>
            <a:endParaRPr lang="en-US" altLang="nl-BE" b="1" dirty="0">
              <a:solidFill>
                <a:srgbClr val="54937C"/>
              </a:solidFill>
              <a:latin typeface="Calibri" pitchFamily="34" charset="0"/>
            </a:endParaRPr>
          </a:p>
          <a:p>
            <a:pPr algn="ctr" eaLnBrk="1" hangingPunct="1"/>
            <a:r>
              <a:rPr lang="en-US" altLang="nl-BE" b="1" dirty="0" smtClean="0">
                <a:solidFill>
                  <a:srgbClr val="54937C"/>
                </a:solidFill>
                <a:latin typeface="Calibri" pitchFamily="34" charset="0"/>
              </a:rPr>
              <a:t>A </a:t>
            </a:r>
            <a:r>
              <a:rPr lang="en-US" altLang="nl-BE" b="1" dirty="0">
                <a:solidFill>
                  <a:srgbClr val="54937C"/>
                </a:solidFill>
                <a:latin typeface="Calibri" pitchFamily="34" charset="0"/>
              </a:rPr>
              <a:t>new multidisciplinary research vessel to </a:t>
            </a:r>
            <a:r>
              <a:rPr lang="en-US" altLang="nl-BE" b="1" dirty="0" smtClean="0">
                <a:solidFill>
                  <a:srgbClr val="54937C"/>
                </a:solidFill>
                <a:latin typeface="Calibri" pitchFamily="34" charset="0"/>
              </a:rPr>
              <a:t>replace the RV A962 Belgica</a:t>
            </a:r>
            <a:endParaRPr lang="en-US" altLang="nl-BE" b="1" dirty="0">
              <a:solidFill>
                <a:srgbClr val="54937C"/>
              </a:solidFill>
              <a:latin typeface="Calibri" pitchFamily="34" charset="0"/>
            </a:endParaRPr>
          </a:p>
        </p:txBody>
      </p:sp>
      <p:sp>
        <p:nvSpPr>
          <p:cNvPr id="6" name="Rechthoek 1"/>
          <p:cNvSpPr>
            <a:spLocks noChangeArrowheads="1"/>
          </p:cNvSpPr>
          <p:nvPr/>
        </p:nvSpPr>
        <p:spPr bwMode="auto">
          <a:xfrm>
            <a:off x="0" y="5450405"/>
            <a:ext cx="9151938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nl-BE" sz="1800" b="1" dirty="0" smtClean="0">
                <a:solidFill>
                  <a:srgbClr val="54937C"/>
                </a:solidFill>
                <a:latin typeface="Calibri" pitchFamily="34" charset="0"/>
              </a:rPr>
              <a:t>Lieven Naudts</a:t>
            </a:r>
          </a:p>
          <a:p>
            <a:pPr algn="ctr" eaLnBrk="1" hangingPunct="1"/>
            <a:r>
              <a:rPr lang="en-US" altLang="nl-BE" sz="1600" dirty="0" smtClean="0">
                <a:solidFill>
                  <a:srgbClr val="54937C"/>
                </a:solidFill>
                <a:latin typeface="Calibri" pitchFamily="34" charset="0"/>
              </a:rPr>
              <a:t>RBINS </a:t>
            </a:r>
            <a:r>
              <a:rPr lang="en-US" altLang="nl-BE" sz="1600" dirty="0">
                <a:solidFill>
                  <a:srgbClr val="54937C"/>
                </a:solidFill>
                <a:latin typeface="Calibri" pitchFamily="34" charset="0"/>
              </a:rPr>
              <a:t>– OD </a:t>
            </a:r>
            <a:r>
              <a:rPr lang="en-US" altLang="nl-BE" sz="1600" dirty="0" smtClean="0">
                <a:solidFill>
                  <a:srgbClr val="54937C"/>
                </a:solidFill>
                <a:latin typeface="Calibri" pitchFamily="34" charset="0"/>
              </a:rPr>
              <a:t>Nature</a:t>
            </a:r>
          </a:p>
          <a:p>
            <a:pPr algn="ctr" eaLnBrk="1" hangingPunct="1"/>
            <a:r>
              <a:rPr lang="en-US" altLang="nl-BE" sz="1600" dirty="0">
                <a:solidFill>
                  <a:srgbClr val="54937C"/>
                </a:solidFill>
                <a:latin typeface="Calibri" pitchFamily="34" charset="0"/>
              </a:rPr>
              <a:t>Royal Belgian Institute of Natural </a:t>
            </a:r>
            <a:r>
              <a:rPr lang="en-US" altLang="nl-BE" sz="1600" dirty="0" smtClean="0">
                <a:solidFill>
                  <a:srgbClr val="54937C"/>
                </a:solidFill>
                <a:latin typeface="Calibri" pitchFamily="34" charset="0"/>
              </a:rPr>
              <a:t>Sciences – Operational Directorate Natural Environment</a:t>
            </a:r>
            <a:endParaRPr lang="en-US" altLang="nl-BE" sz="1600" dirty="0">
              <a:solidFill>
                <a:srgbClr val="54937C"/>
              </a:solidFill>
              <a:latin typeface="Calibri" pitchFamily="34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" r="2638" b="10462"/>
          <a:stretch/>
        </p:blipFill>
        <p:spPr>
          <a:xfrm>
            <a:off x="1199067" y="2059683"/>
            <a:ext cx="6935639" cy="286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96334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8"/>
          <a:stretch/>
        </p:blipFill>
        <p:spPr bwMode="auto">
          <a:xfrm>
            <a:off x="0" y="1699404"/>
            <a:ext cx="9144000" cy="3763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hoek 2"/>
          <p:cNvSpPr>
            <a:spLocks noChangeArrowheads="1"/>
          </p:cNvSpPr>
          <p:nvPr/>
        </p:nvSpPr>
        <p:spPr bwMode="auto">
          <a:xfrm>
            <a:off x="0" y="82550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nl-BE" sz="2400" b="1" dirty="0" smtClean="0">
                <a:solidFill>
                  <a:srgbClr val="54937C"/>
                </a:solidFill>
                <a:latin typeface="Calibri" pitchFamily="34" charset="0"/>
              </a:rPr>
              <a:t>Design phase</a:t>
            </a:r>
            <a:endParaRPr lang="en-US" altLang="nl-BE" dirty="0">
              <a:solidFill>
                <a:srgbClr val="54937C"/>
              </a:solidFill>
              <a:latin typeface="Calibri" pitchFamily="34" charset="0"/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0" y="1355951"/>
            <a:ext cx="17026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defRPr/>
            </a:pPr>
            <a:r>
              <a:rPr lang="nl-BE" sz="1600" b="1" cap="small" dirty="0" err="1">
                <a:latin typeface="Calibri" panose="020F0502020204030204" pitchFamily="34" charset="0"/>
              </a:rPr>
              <a:t>Main</a:t>
            </a:r>
            <a:r>
              <a:rPr lang="nl-BE" sz="1600" b="1" cap="small" dirty="0">
                <a:latin typeface="Calibri" panose="020F0502020204030204" pitchFamily="34" charset="0"/>
              </a:rPr>
              <a:t> </a:t>
            </a:r>
            <a:r>
              <a:rPr lang="nl-BE" sz="1600" b="1" cap="small" dirty="0" smtClean="0">
                <a:latin typeface="Calibri" panose="020F0502020204030204" pitchFamily="34" charset="0"/>
              </a:rPr>
              <a:t>deck (deck 4)</a:t>
            </a:r>
            <a:endParaRPr lang="nl-BE" sz="1600" b="1" cap="small" dirty="0">
              <a:latin typeface="Calibri" panose="020F050202020403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23832"/>
            <a:ext cx="9144000" cy="2118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Rechte verbindingslijn met pijl 3"/>
          <p:cNvCxnSpPr/>
          <p:nvPr/>
        </p:nvCxnSpPr>
        <p:spPr>
          <a:xfrm flipH="1">
            <a:off x="138023" y="3581178"/>
            <a:ext cx="2415396" cy="904558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met pijl 8"/>
          <p:cNvCxnSpPr/>
          <p:nvPr/>
        </p:nvCxnSpPr>
        <p:spPr>
          <a:xfrm>
            <a:off x="5190226" y="3609103"/>
            <a:ext cx="3850257" cy="816248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825093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3" b="1972"/>
          <a:stretch/>
        </p:blipFill>
        <p:spPr bwMode="auto">
          <a:xfrm>
            <a:off x="-29345" y="1768414"/>
            <a:ext cx="9173345" cy="3364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hoek 2"/>
          <p:cNvSpPr>
            <a:spLocks noChangeArrowheads="1"/>
          </p:cNvSpPr>
          <p:nvPr/>
        </p:nvSpPr>
        <p:spPr bwMode="auto">
          <a:xfrm>
            <a:off x="0" y="82550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nl-BE" sz="2400" b="1" dirty="0" smtClean="0">
                <a:solidFill>
                  <a:srgbClr val="54937C"/>
                </a:solidFill>
                <a:latin typeface="Calibri" pitchFamily="34" charset="0"/>
              </a:rPr>
              <a:t>Design phase</a:t>
            </a:r>
            <a:endParaRPr lang="en-US" altLang="nl-BE" dirty="0">
              <a:solidFill>
                <a:srgbClr val="54937C"/>
              </a:solidFill>
              <a:latin typeface="Calibri" pitchFamily="34" charset="0"/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0" y="1355951"/>
            <a:ext cx="26395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defRPr/>
            </a:pPr>
            <a:r>
              <a:rPr lang="nl-BE" sz="1600" b="1" cap="small" dirty="0">
                <a:latin typeface="Calibri" panose="020F0502020204030204" pitchFamily="34" charset="0"/>
              </a:rPr>
              <a:t>Deck below </a:t>
            </a:r>
            <a:r>
              <a:rPr lang="nl-BE" sz="1600" b="1" cap="small" dirty="0" err="1">
                <a:latin typeface="Calibri" panose="020F0502020204030204" pitchFamily="34" charset="0"/>
              </a:rPr>
              <a:t>main</a:t>
            </a:r>
            <a:r>
              <a:rPr lang="nl-BE" sz="1600" b="1" cap="small" dirty="0">
                <a:latin typeface="Calibri" panose="020F0502020204030204" pitchFamily="34" charset="0"/>
              </a:rPr>
              <a:t> </a:t>
            </a:r>
            <a:r>
              <a:rPr lang="nl-BE" sz="1600" b="1" cap="small" dirty="0" smtClean="0">
                <a:latin typeface="Calibri" panose="020F0502020204030204" pitchFamily="34" charset="0"/>
              </a:rPr>
              <a:t>deck (deck 3)</a:t>
            </a:r>
            <a:endParaRPr lang="nl-BE" sz="1600" b="1" cap="small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25093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134938" y="1322388"/>
            <a:ext cx="8915400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9pPr>
          </a:lstStyle>
          <a:p>
            <a:pPr>
              <a:defRPr/>
            </a:pPr>
            <a:r>
              <a:rPr lang="en-US" sz="1600" b="1" cap="small" dirty="0" smtClean="0">
                <a:latin typeface="Calibri" panose="020F0502020204030204" pitchFamily="34" charset="0"/>
              </a:rPr>
              <a:t>Space for science </a:t>
            </a:r>
          </a:p>
          <a:p>
            <a:pPr>
              <a:defRPr/>
            </a:pPr>
            <a:endParaRPr lang="en-US" sz="400" b="1" dirty="0" smtClean="0">
              <a:latin typeface="Calibri" panose="020F0502020204030204" pitchFamily="34" charset="0"/>
            </a:endParaRPr>
          </a:p>
          <a:p>
            <a:pPr indent="-457200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latin typeface="Calibri" panose="020F0502020204030204" pitchFamily="34" charset="0"/>
              </a:rPr>
              <a:t>Crow’s </a:t>
            </a:r>
            <a:r>
              <a:rPr lang="en-US" sz="1600" dirty="0">
                <a:latin typeface="Calibri" panose="020F0502020204030204" pitchFamily="34" charset="0"/>
              </a:rPr>
              <a:t>Nest  </a:t>
            </a:r>
            <a:r>
              <a:rPr lang="en-US" sz="1600" dirty="0" smtClean="0">
                <a:latin typeface="Calibri" panose="020F0502020204030204" pitchFamily="34" charset="0"/>
              </a:rPr>
              <a:t>(8 m</a:t>
            </a:r>
            <a:r>
              <a:rPr lang="en-US" sz="1600" baseline="30000" dirty="0" smtClean="0">
                <a:latin typeface="Calibri" panose="020F0502020204030204" pitchFamily="34" charset="0"/>
              </a:rPr>
              <a:t>2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  <a:p>
            <a:pPr indent="-45720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Calibri" panose="020F0502020204030204" pitchFamily="34" charset="0"/>
              </a:rPr>
              <a:t>Operational Center (60 </a:t>
            </a:r>
            <a:r>
              <a:rPr lang="en-US" sz="1600" dirty="0" smtClean="0">
                <a:latin typeface="Calibri" panose="020F0502020204030204" pitchFamily="34" charset="0"/>
              </a:rPr>
              <a:t>m</a:t>
            </a:r>
            <a:r>
              <a:rPr lang="en-US" sz="1600" baseline="30000" dirty="0" smtClean="0">
                <a:latin typeface="Calibri" panose="020F0502020204030204" pitchFamily="34" charset="0"/>
              </a:rPr>
              <a:t>2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</a:p>
          <a:p>
            <a:pPr indent="-457200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latin typeface="Calibri" panose="020F0502020204030204" pitchFamily="34" charset="0"/>
              </a:rPr>
              <a:t>Scientific Lab / Conf. Room  (51 m</a:t>
            </a:r>
            <a:r>
              <a:rPr lang="en-US" sz="1600" baseline="30000" dirty="0" smtClean="0">
                <a:latin typeface="Calibri" panose="020F0502020204030204" pitchFamily="34" charset="0"/>
              </a:rPr>
              <a:t>2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</a:p>
          <a:p>
            <a:pPr indent="-457200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latin typeface="Calibri" panose="020F0502020204030204" pitchFamily="34" charset="0"/>
              </a:rPr>
              <a:t>ICT </a:t>
            </a:r>
            <a:r>
              <a:rPr lang="en-US" sz="1600" dirty="0">
                <a:latin typeface="Calibri" panose="020F0502020204030204" pitchFamily="34" charset="0"/>
              </a:rPr>
              <a:t>Room (26 m</a:t>
            </a:r>
            <a:r>
              <a:rPr lang="en-US" sz="1600" baseline="30000" dirty="0">
                <a:latin typeface="Calibri" panose="020F0502020204030204" pitchFamily="34" charset="0"/>
              </a:rPr>
              <a:t>2</a:t>
            </a:r>
            <a:r>
              <a:rPr lang="en-US" sz="1600" dirty="0">
                <a:latin typeface="Calibri" panose="020F0502020204030204" pitchFamily="34" charset="0"/>
              </a:rPr>
              <a:t>)</a:t>
            </a:r>
          </a:p>
          <a:p>
            <a:pPr indent="-457200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latin typeface="Calibri" panose="020F0502020204030204" pitchFamily="34" charset="0"/>
              </a:rPr>
              <a:t>Wet </a:t>
            </a:r>
            <a:r>
              <a:rPr lang="en-US" sz="1600" dirty="0">
                <a:latin typeface="Calibri" panose="020F0502020204030204" pitchFamily="34" charset="0"/>
              </a:rPr>
              <a:t>Lab  </a:t>
            </a:r>
            <a:r>
              <a:rPr lang="en-US" sz="1600" dirty="0" smtClean="0">
                <a:latin typeface="Calibri" panose="020F0502020204030204" pitchFamily="34" charset="0"/>
              </a:rPr>
              <a:t>(46 </a:t>
            </a:r>
            <a:r>
              <a:rPr lang="en-US" sz="1600" dirty="0">
                <a:latin typeface="Calibri" panose="020F0502020204030204" pitchFamily="34" charset="0"/>
              </a:rPr>
              <a:t>m</a:t>
            </a:r>
            <a:r>
              <a:rPr lang="en-US" sz="1600" baseline="30000" dirty="0">
                <a:latin typeface="Calibri" panose="020F0502020204030204" pitchFamily="34" charset="0"/>
              </a:rPr>
              <a:t>2</a:t>
            </a:r>
            <a:r>
              <a:rPr lang="en-US" sz="1600" dirty="0">
                <a:latin typeface="Calibri" panose="020F0502020204030204" pitchFamily="34" charset="0"/>
              </a:rPr>
              <a:t>)</a:t>
            </a:r>
          </a:p>
          <a:p>
            <a:pPr indent="-45720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Calibri" panose="020F0502020204030204" pitchFamily="34" charset="0"/>
              </a:rPr>
              <a:t>3 Dry Labs  </a:t>
            </a:r>
            <a:r>
              <a:rPr lang="en-US" sz="1600" dirty="0" smtClean="0">
                <a:latin typeface="Calibri" panose="020F0502020204030204" pitchFamily="34" charset="0"/>
              </a:rPr>
              <a:t>(19 &amp; 40 &amp; 33 </a:t>
            </a:r>
            <a:r>
              <a:rPr lang="en-US" sz="1600" dirty="0">
                <a:latin typeface="Calibri" panose="020F0502020204030204" pitchFamily="34" charset="0"/>
              </a:rPr>
              <a:t>m</a:t>
            </a:r>
            <a:r>
              <a:rPr lang="en-US" sz="1600" baseline="30000" dirty="0">
                <a:latin typeface="Calibri" panose="020F0502020204030204" pitchFamily="34" charset="0"/>
              </a:rPr>
              <a:t>2</a:t>
            </a:r>
            <a:r>
              <a:rPr lang="en-US" sz="1600" dirty="0">
                <a:latin typeface="Calibri" panose="020F0502020204030204" pitchFamily="34" charset="0"/>
              </a:rPr>
              <a:t>)</a:t>
            </a:r>
          </a:p>
          <a:p>
            <a:pPr indent="-45720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Calibri" panose="020F0502020204030204" pitchFamily="34" charset="0"/>
              </a:rPr>
              <a:t>CTD hangar  (</a:t>
            </a:r>
            <a:r>
              <a:rPr lang="en-US" sz="1600" dirty="0" smtClean="0">
                <a:latin typeface="Calibri" panose="020F0502020204030204" pitchFamily="34" charset="0"/>
              </a:rPr>
              <a:t>23 </a:t>
            </a:r>
            <a:r>
              <a:rPr lang="en-US" sz="1600" dirty="0">
                <a:latin typeface="Calibri" panose="020F0502020204030204" pitchFamily="34" charset="0"/>
              </a:rPr>
              <a:t>m</a:t>
            </a:r>
            <a:r>
              <a:rPr lang="en-US" sz="1600" baseline="30000" dirty="0">
                <a:latin typeface="Calibri" panose="020F0502020204030204" pitchFamily="34" charset="0"/>
              </a:rPr>
              <a:t>2</a:t>
            </a:r>
            <a:r>
              <a:rPr lang="en-US" sz="1600" dirty="0">
                <a:latin typeface="Calibri" panose="020F0502020204030204" pitchFamily="34" charset="0"/>
              </a:rPr>
              <a:t>)</a:t>
            </a:r>
          </a:p>
          <a:p>
            <a:pPr indent="-45720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Calibri" panose="020F0502020204030204" pitchFamily="34" charset="0"/>
              </a:rPr>
              <a:t>Science Hangar  (</a:t>
            </a:r>
            <a:r>
              <a:rPr lang="en-US" sz="1600" dirty="0" smtClean="0">
                <a:latin typeface="Calibri" panose="020F0502020204030204" pitchFamily="34" charset="0"/>
              </a:rPr>
              <a:t>78m</a:t>
            </a:r>
            <a:r>
              <a:rPr lang="en-US" sz="1600" baseline="30000" dirty="0" smtClean="0">
                <a:latin typeface="Calibri" panose="020F0502020204030204" pitchFamily="34" charset="0"/>
              </a:rPr>
              <a:t>2</a:t>
            </a:r>
            <a:r>
              <a:rPr lang="en-US" sz="1600" dirty="0" smtClean="0">
                <a:latin typeface="Calibri" panose="020F0502020204030204" pitchFamily="34" charset="0"/>
              </a:rPr>
              <a:t>,place </a:t>
            </a:r>
            <a:r>
              <a:rPr lang="en-US" sz="1600" dirty="0">
                <a:latin typeface="Calibri" panose="020F0502020204030204" pitchFamily="34" charset="0"/>
              </a:rPr>
              <a:t>for 2 ISO 20’ containers)</a:t>
            </a:r>
          </a:p>
          <a:p>
            <a:pPr indent="-45720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Calibri" panose="020F0502020204030204" pitchFamily="34" charset="0"/>
              </a:rPr>
              <a:t>Large AFT &amp; STBD decks  (place for 5 ISO 20’ containers)</a:t>
            </a:r>
          </a:p>
          <a:p>
            <a:pPr indent="-45720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Calibri" panose="020F0502020204030204" pitchFamily="34" charset="0"/>
              </a:rPr>
              <a:t>Diver Store  (7 m</a:t>
            </a:r>
            <a:r>
              <a:rPr lang="en-US" sz="1600" baseline="30000" dirty="0">
                <a:latin typeface="Calibri" panose="020F0502020204030204" pitchFamily="34" charset="0"/>
              </a:rPr>
              <a:t>2</a:t>
            </a:r>
            <a:r>
              <a:rPr lang="en-US" sz="1600" dirty="0">
                <a:latin typeface="Calibri" panose="020F0502020204030204" pitchFamily="34" charset="0"/>
              </a:rPr>
              <a:t>)</a:t>
            </a:r>
          </a:p>
          <a:p>
            <a:pPr indent="-45720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Calibri" panose="020F0502020204030204" pitchFamily="34" charset="0"/>
              </a:rPr>
              <a:t>Seismic Room  (6 m</a:t>
            </a:r>
            <a:r>
              <a:rPr lang="en-US" sz="1600" baseline="30000" dirty="0">
                <a:latin typeface="Calibri" panose="020F0502020204030204" pitchFamily="34" charset="0"/>
              </a:rPr>
              <a:t>2</a:t>
            </a:r>
            <a:r>
              <a:rPr lang="en-US" sz="1600" dirty="0">
                <a:latin typeface="Calibri" panose="020F0502020204030204" pitchFamily="34" charset="0"/>
              </a:rPr>
              <a:t>)</a:t>
            </a:r>
          </a:p>
          <a:p>
            <a:pPr indent="-457200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latin typeface="Calibri" panose="020F0502020204030204" pitchFamily="34" charset="0"/>
              </a:rPr>
              <a:t>Wet </a:t>
            </a:r>
            <a:r>
              <a:rPr lang="en-US" sz="1600" dirty="0">
                <a:latin typeface="Calibri" panose="020F0502020204030204" pitchFamily="34" charset="0"/>
              </a:rPr>
              <a:t>and Dry Fish Lab  </a:t>
            </a:r>
            <a:r>
              <a:rPr lang="en-US" sz="1600" dirty="0" smtClean="0">
                <a:latin typeface="Calibri" panose="020F0502020204030204" pitchFamily="34" charset="0"/>
              </a:rPr>
              <a:t>(68 &amp; 21 </a:t>
            </a:r>
            <a:r>
              <a:rPr lang="en-US" sz="1600" dirty="0">
                <a:latin typeface="Calibri" panose="020F0502020204030204" pitchFamily="34" charset="0"/>
              </a:rPr>
              <a:t>m</a:t>
            </a:r>
            <a:r>
              <a:rPr lang="en-US" sz="1600" baseline="30000" dirty="0">
                <a:latin typeface="Calibri" panose="020F0502020204030204" pitchFamily="34" charset="0"/>
              </a:rPr>
              <a:t>2</a:t>
            </a:r>
            <a:r>
              <a:rPr lang="en-US" sz="1600" dirty="0">
                <a:latin typeface="Calibri" panose="020F0502020204030204" pitchFamily="34" charset="0"/>
              </a:rPr>
              <a:t>)</a:t>
            </a:r>
          </a:p>
          <a:p>
            <a:pPr indent="-45720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Calibri" panose="020F0502020204030204" pitchFamily="34" charset="0"/>
              </a:rPr>
              <a:t>Cold &amp; Freeze Rooms   (14 &amp; 14 m</a:t>
            </a:r>
            <a:r>
              <a:rPr lang="en-US" sz="1600" baseline="30000" dirty="0">
                <a:latin typeface="Calibri" panose="020F0502020204030204" pitchFamily="34" charset="0"/>
              </a:rPr>
              <a:t>2</a:t>
            </a:r>
            <a:r>
              <a:rPr lang="en-US" sz="1600" dirty="0">
                <a:latin typeface="Calibri" panose="020F0502020204030204" pitchFamily="34" charset="0"/>
              </a:rPr>
              <a:t>)</a:t>
            </a:r>
          </a:p>
          <a:p>
            <a:pPr indent="-457200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latin typeface="Calibri" panose="020F0502020204030204" pitchFamily="34" charset="0"/>
              </a:rPr>
              <a:t>Aerosol </a:t>
            </a:r>
            <a:r>
              <a:rPr lang="en-US" sz="1600" dirty="0">
                <a:latin typeface="Calibri" panose="020F0502020204030204" pitchFamily="34" charset="0"/>
              </a:rPr>
              <a:t>Lab  </a:t>
            </a:r>
            <a:r>
              <a:rPr lang="en-US" sz="1600" dirty="0" smtClean="0">
                <a:latin typeface="Calibri" panose="020F0502020204030204" pitchFamily="34" charset="0"/>
              </a:rPr>
              <a:t>(</a:t>
            </a:r>
            <a:r>
              <a:rPr lang="en-US" sz="1600" dirty="0">
                <a:latin typeface="Calibri" panose="020F0502020204030204" pitchFamily="34" charset="0"/>
              </a:rPr>
              <a:t>9</a:t>
            </a:r>
            <a:r>
              <a:rPr lang="en-US" sz="1600" dirty="0" smtClean="0">
                <a:latin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</a:rPr>
              <a:t>m</a:t>
            </a:r>
            <a:r>
              <a:rPr lang="en-US" sz="1600" baseline="30000" dirty="0">
                <a:latin typeface="Calibri" panose="020F0502020204030204" pitchFamily="34" charset="0"/>
              </a:rPr>
              <a:t>2</a:t>
            </a:r>
            <a:r>
              <a:rPr lang="en-US" sz="1600" dirty="0">
                <a:latin typeface="Calibri" panose="020F0502020204030204" pitchFamily="34" charset="0"/>
              </a:rPr>
              <a:t>)</a:t>
            </a:r>
          </a:p>
          <a:p>
            <a:pPr indent="-457200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latin typeface="Calibri" panose="020F0502020204030204" pitchFamily="34" charset="0"/>
              </a:rPr>
              <a:t>AUMS Lab (16 m</a:t>
            </a:r>
            <a:r>
              <a:rPr lang="en-US" sz="1600" baseline="30000" dirty="0" smtClean="0">
                <a:latin typeface="Calibri" panose="020F0502020204030204" pitchFamily="34" charset="0"/>
              </a:rPr>
              <a:t>2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</a:p>
          <a:p>
            <a:pPr indent="-457200">
              <a:buFont typeface="Arial" panose="020B0604020202020204" pitchFamily="34" charset="0"/>
              <a:buChar char="•"/>
              <a:defRPr/>
            </a:pPr>
            <a:endParaRPr lang="en-US" sz="1600" dirty="0">
              <a:latin typeface="Calibri" panose="020F0502020204030204" pitchFamily="34" charset="0"/>
            </a:endParaRPr>
          </a:p>
          <a:p>
            <a:pPr>
              <a:defRPr/>
            </a:pPr>
            <a:r>
              <a:rPr lang="en-US" sz="16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Lab surface: 410 m</a:t>
            </a:r>
            <a:r>
              <a:rPr lang="en-US" sz="1600" baseline="30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2</a:t>
            </a:r>
            <a:r>
              <a:rPr lang="en-US" sz="16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</a:p>
          <a:p>
            <a:pPr>
              <a:defRPr/>
            </a:pPr>
            <a:r>
              <a:rPr lang="en-US" sz="16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Hangar surface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</a:rPr>
              <a:t>: </a:t>
            </a:r>
            <a:r>
              <a:rPr lang="en-US" sz="16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101 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</a:rPr>
              <a:t>m</a:t>
            </a:r>
            <a:r>
              <a:rPr lang="en-US" sz="1600" baseline="30000" dirty="0">
                <a:solidFill>
                  <a:srgbClr val="FF0000"/>
                </a:solidFill>
                <a:latin typeface="Calibri" panose="020F0502020204030204" pitchFamily="34" charset="0"/>
              </a:rPr>
              <a:t>2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endParaRPr lang="en-US" sz="1600" dirty="0" smtClean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>
              <a:defRPr/>
            </a:pPr>
            <a:r>
              <a:rPr lang="en-US" sz="16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Deck surface: 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</a:rPr>
              <a:t>218 m</a:t>
            </a:r>
            <a:r>
              <a:rPr lang="en-US" sz="1600" baseline="30000" dirty="0">
                <a:solidFill>
                  <a:srgbClr val="FF0000"/>
                </a:solidFill>
                <a:latin typeface="Calibri" panose="020F0502020204030204" pitchFamily="34" charset="0"/>
              </a:rPr>
              <a:t>2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+ 34 m</a:t>
            </a:r>
            <a:r>
              <a:rPr lang="en-US" sz="1600" baseline="30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2 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</a:rPr>
              <a:t>+ </a:t>
            </a:r>
            <a:r>
              <a:rPr lang="en-US" sz="16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83 m</a:t>
            </a:r>
            <a:r>
              <a:rPr lang="en-US" sz="1600" baseline="30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2</a:t>
            </a:r>
            <a:endParaRPr lang="en-US" sz="16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377" y="2991457"/>
            <a:ext cx="3478961" cy="1462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377" y="4505346"/>
            <a:ext cx="3478961" cy="1327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hthoek 2"/>
          <p:cNvSpPr>
            <a:spLocks noChangeArrowheads="1"/>
          </p:cNvSpPr>
          <p:nvPr/>
        </p:nvSpPr>
        <p:spPr bwMode="auto">
          <a:xfrm>
            <a:off x="0" y="82550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nl-BE" sz="2400" b="1" dirty="0" smtClean="0">
                <a:solidFill>
                  <a:srgbClr val="54937C"/>
                </a:solidFill>
                <a:latin typeface="Calibri" pitchFamily="34" charset="0"/>
              </a:rPr>
              <a:t>Design phase</a:t>
            </a:r>
            <a:endParaRPr lang="en-US" altLang="nl-BE" dirty="0">
              <a:solidFill>
                <a:srgbClr val="54937C"/>
              </a:solidFill>
              <a:latin typeface="Calibri" pitchFamily="34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376" y="1514179"/>
            <a:ext cx="3478961" cy="1399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036000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134938" y="1322388"/>
            <a:ext cx="8915400" cy="498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sz="1600" b="1" cap="small" dirty="0" smtClean="0">
                <a:latin typeface="Calibri" panose="020F0502020204030204" pitchFamily="34" charset="0"/>
              </a:rPr>
              <a:t>Winches, Cranes &amp; Frames</a:t>
            </a:r>
          </a:p>
          <a:p>
            <a:pPr>
              <a:lnSpc>
                <a:spcPct val="150000"/>
              </a:lnSpc>
              <a:defRPr/>
            </a:pPr>
            <a:endParaRPr lang="en-US" sz="400" b="1" dirty="0">
              <a:latin typeface="Calibri" panose="020F0502020204030204" pitchFamily="34" charset="0"/>
            </a:endParaRPr>
          </a:p>
          <a:p>
            <a:pPr indent="-45720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Calibri" panose="020F0502020204030204" pitchFamily="34" charset="0"/>
              </a:rPr>
              <a:t>3 Cranes </a:t>
            </a:r>
            <a:r>
              <a:rPr lang="en-US" sz="1600" dirty="0" smtClean="0">
                <a:latin typeface="Calibri" panose="020F0502020204030204" pitchFamily="34" charset="0"/>
              </a:rPr>
              <a:t>(FWD, MID, AFT) </a:t>
            </a:r>
            <a:r>
              <a:rPr lang="en-US" sz="1600" dirty="0">
                <a:latin typeface="Calibri" panose="020F0502020204030204" pitchFamily="34" charset="0"/>
              </a:rPr>
              <a:t>– 1.5t, 4t, </a:t>
            </a:r>
            <a:r>
              <a:rPr lang="en-US" sz="1600" dirty="0" smtClean="0">
                <a:latin typeface="Calibri" panose="020F0502020204030204" pitchFamily="34" charset="0"/>
              </a:rPr>
              <a:t>8t @16m</a:t>
            </a:r>
            <a:endParaRPr lang="en-US" sz="1600" dirty="0">
              <a:latin typeface="Calibri" panose="020F0502020204030204" pitchFamily="34" charset="0"/>
            </a:endParaRPr>
          </a:p>
          <a:p>
            <a:pPr indent="-45720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Calibri" panose="020F0502020204030204" pitchFamily="34" charset="0"/>
              </a:rPr>
              <a:t>2 CTD Winches </a:t>
            </a:r>
            <a:r>
              <a:rPr lang="en-US" sz="1600" dirty="0" smtClean="0">
                <a:latin typeface="Calibri" panose="020F0502020204030204" pitchFamily="34" charset="0"/>
              </a:rPr>
              <a:t>(STBD) </a:t>
            </a:r>
            <a:r>
              <a:rPr lang="en-US" sz="1600" dirty="0">
                <a:latin typeface="Calibri" panose="020F0502020204030204" pitchFamily="34" charset="0"/>
              </a:rPr>
              <a:t>– AHC </a:t>
            </a:r>
            <a:r>
              <a:rPr lang="en-US" sz="1600" dirty="0" smtClean="0">
                <a:latin typeface="Calibri" panose="020F0502020204030204" pitchFamily="34" charset="0"/>
              </a:rPr>
              <a:t>– </a:t>
            </a:r>
            <a:r>
              <a:rPr lang="en-US" sz="1600" dirty="0">
                <a:latin typeface="Calibri" panose="020F0502020204030204" pitchFamily="34" charset="0"/>
              </a:rPr>
              <a:t>2.9t – 5500m</a:t>
            </a:r>
          </a:p>
          <a:p>
            <a:pPr indent="-45720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Calibri" panose="020F0502020204030204" pitchFamily="34" charset="0"/>
              </a:rPr>
              <a:t>Multifunctional Winch </a:t>
            </a:r>
            <a:r>
              <a:rPr lang="en-US" sz="1600" dirty="0" smtClean="0">
                <a:latin typeface="Calibri" panose="020F0502020204030204" pitchFamily="34" charset="0"/>
              </a:rPr>
              <a:t>(STBD) </a:t>
            </a:r>
            <a:r>
              <a:rPr lang="en-US" sz="1600" dirty="0">
                <a:latin typeface="Calibri" panose="020F0502020204030204" pitchFamily="34" charset="0"/>
              </a:rPr>
              <a:t>– 9t – 5500m</a:t>
            </a:r>
          </a:p>
          <a:p>
            <a:pPr indent="-45720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Calibri" panose="020F0502020204030204" pitchFamily="34" charset="0"/>
              </a:rPr>
              <a:t>Hydrographic Winch </a:t>
            </a:r>
            <a:r>
              <a:rPr lang="en-US" sz="1600" dirty="0" smtClean="0">
                <a:latin typeface="Calibri" panose="020F0502020204030204" pitchFamily="34" charset="0"/>
              </a:rPr>
              <a:t>(AFT/STBD) </a:t>
            </a:r>
            <a:r>
              <a:rPr lang="en-US" sz="1600" dirty="0">
                <a:latin typeface="Calibri" panose="020F0502020204030204" pitchFamily="34" charset="0"/>
              </a:rPr>
              <a:t>– </a:t>
            </a:r>
            <a:r>
              <a:rPr lang="en-US" sz="1600" dirty="0" smtClean="0">
                <a:latin typeface="Calibri" panose="020F0502020204030204" pitchFamily="34" charset="0"/>
              </a:rPr>
              <a:t>5.2t </a:t>
            </a:r>
            <a:r>
              <a:rPr lang="en-US" sz="1600" dirty="0">
                <a:latin typeface="Calibri" panose="020F0502020204030204" pitchFamily="34" charset="0"/>
              </a:rPr>
              <a:t>– </a:t>
            </a:r>
            <a:r>
              <a:rPr lang="en-US" sz="1600" dirty="0" smtClean="0">
                <a:latin typeface="Calibri" panose="020F0502020204030204" pitchFamily="34" charset="0"/>
              </a:rPr>
              <a:t>5500m</a:t>
            </a:r>
            <a:endParaRPr lang="en-US" sz="1600" dirty="0">
              <a:latin typeface="Calibri" panose="020F0502020204030204" pitchFamily="34" charset="0"/>
            </a:endParaRPr>
          </a:p>
          <a:p>
            <a:pPr indent="-45720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Calibri" panose="020F0502020204030204" pitchFamily="34" charset="0"/>
              </a:rPr>
              <a:t>2 Trawl Winches – </a:t>
            </a:r>
            <a:r>
              <a:rPr lang="en-US" sz="1600" dirty="0" smtClean="0">
                <a:latin typeface="Calibri" panose="020F0502020204030204" pitchFamily="34" charset="0"/>
              </a:rPr>
              <a:t>40.2t </a:t>
            </a:r>
            <a:r>
              <a:rPr lang="en-US" sz="1600" dirty="0">
                <a:latin typeface="Calibri" panose="020F0502020204030204" pitchFamily="34" charset="0"/>
              </a:rPr>
              <a:t>– </a:t>
            </a:r>
            <a:r>
              <a:rPr lang="en-US" sz="1600" dirty="0" smtClean="0">
                <a:latin typeface="Calibri" panose="020F0502020204030204" pitchFamily="34" charset="0"/>
              </a:rPr>
              <a:t>5500m</a:t>
            </a:r>
            <a:endParaRPr lang="en-US" sz="1600" dirty="0">
              <a:latin typeface="Calibri" panose="020F0502020204030204" pitchFamily="34" charset="0"/>
            </a:endParaRPr>
          </a:p>
          <a:p>
            <a:pPr indent="-45720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Calibri" panose="020F0502020204030204" pitchFamily="34" charset="0"/>
              </a:rPr>
              <a:t>Net Drum Winch – </a:t>
            </a:r>
            <a:r>
              <a:rPr lang="en-US" sz="1600" dirty="0" smtClean="0">
                <a:latin typeface="Calibri" panose="020F0502020204030204" pitchFamily="34" charset="0"/>
              </a:rPr>
              <a:t>40.4t </a:t>
            </a:r>
            <a:r>
              <a:rPr lang="en-US" sz="1600" dirty="0">
                <a:latin typeface="Calibri" panose="020F0502020204030204" pitchFamily="34" charset="0"/>
              </a:rPr>
              <a:t>– </a:t>
            </a:r>
            <a:r>
              <a:rPr lang="en-US" sz="1600" dirty="0" smtClean="0">
                <a:latin typeface="Calibri" panose="020F0502020204030204" pitchFamily="34" charset="0"/>
              </a:rPr>
              <a:t>10m</a:t>
            </a:r>
            <a:r>
              <a:rPr lang="en-US" sz="1600" baseline="30000" dirty="0" smtClean="0">
                <a:latin typeface="Calibri" panose="020F0502020204030204" pitchFamily="34" charset="0"/>
              </a:rPr>
              <a:t>2</a:t>
            </a:r>
            <a:endParaRPr lang="en-US" sz="1600" baseline="30000" dirty="0">
              <a:latin typeface="Calibri" panose="020F0502020204030204" pitchFamily="34" charset="0"/>
            </a:endParaRPr>
          </a:p>
          <a:p>
            <a:pPr indent="-45720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Calibri" panose="020F0502020204030204" pitchFamily="34" charset="0"/>
              </a:rPr>
              <a:t>Split Net Drum Winch – </a:t>
            </a:r>
            <a:r>
              <a:rPr lang="en-US" sz="1600" dirty="0" smtClean="0">
                <a:latin typeface="Calibri" panose="020F0502020204030204" pitchFamily="34" charset="0"/>
              </a:rPr>
              <a:t>30.2t </a:t>
            </a:r>
            <a:r>
              <a:rPr lang="en-US" sz="1600" dirty="0">
                <a:latin typeface="Calibri" panose="020F0502020204030204" pitchFamily="34" charset="0"/>
              </a:rPr>
              <a:t>– </a:t>
            </a:r>
            <a:r>
              <a:rPr lang="en-US" sz="1600" dirty="0" smtClean="0">
                <a:latin typeface="Calibri" panose="020F0502020204030204" pitchFamily="34" charset="0"/>
              </a:rPr>
              <a:t>8m</a:t>
            </a:r>
            <a:r>
              <a:rPr lang="en-US" sz="1600" baseline="30000" dirty="0" smtClean="0">
                <a:latin typeface="Calibri" panose="020F0502020204030204" pitchFamily="34" charset="0"/>
              </a:rPr>
              <a:t>2</a:t>
            </a:r>
            <a:r>
              <a:rPr lang="en-US" sz="1600" dirty="0" smtClean="0">
                <a:latin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</a:rPr>
              <a:t>each</a:t>
            </a:r>
          </a:p>
          <a:p>
            <a:pPr indent="-45720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Calibri" panose="020F0502020204030204" pitchFamily="34" charset="0"/>
              </a:rPr>
              <a:t>Net Sonde Winch – </a:t>
            </a:r>
            <a:r>
              <a:rPr lang="en-US" sz="1600" dirty="0" smtClean="0">
                <a:latin typeface="Calibri" panose="020F0502020204030204" pitchFamily="34" charset="0"/>
              </a:rPr>
              <a:t>4.2t </a:t>
            </a:r>
            <a:r>
              <a:rPr lang="en-US" sz="1600" dirty="0">
                <a:latin typeface="Calibri" panose="020F0502020204030204" pitchFamily="34" charset="0"/>
              </a:rPr>
              <a:t>– </a:t>
            </a:r>
            <a:r>
              <a:rPr lang="en-US" sz="1600" dirty="0" smtClean="0">
                <a:latin typeface="Calibri" panose="020F0502020204030204" pitchFamily="34" charset="0"/>
              </a:rPr>
              <a:t>5500m</a:t>
            </a:r>
            <a:endParaRPr lang="en-US" sz="1600" dirty="0">
              <a:latin typeface="Calibri" panose="020F0502020204030204" pitchFamily="34" charset="0"/>
            </a:endParaRPr>
          </a:p>
          <a:p>
            <a:pPr indent="-45720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Calibri" panose="020F0502020204030204" pitchFamily="34" charset="0"/>
              </a:rPr>
              <a:t>2 Gilson Winches – </a:t>
            </a:r>
            <a:r>
              <a:rPr lang="en-US" sz="1600" dirty="0" smtClean="0">
                <a:latin typeface="Calibri" panose="020F0502020204030204" pitchFamily="34" charset="0"/>
              </a:rPr>
              <a:t>10.5t </a:t>
            </a:r>
            <a:r>
              <a:rPr lang="en-US" sz="1600" dirty="0">
                <a:latin typeface="Calibri" panose="020F0502020204030204" pitchFamily="34" charset="0"/>
              </a:rPr>
              <a:t>– </a:t>
            </a:r>
            <a:r>
              <a:rPr lang="en-US" sz="1600" dirty="0" smtClean="0">
                <a:latin typeface="Calibri" panose="020F0502020204030204" pitchFamily="34" charset="0"/>
              </a:rPr>
              <a:t>5500m</a:t>
            </a:r>
            <a:endParaRPr lang="en-US" sz="1600" dirty="0">
              <a:latin typeface="Calibri" panose="020F0502020204030204" pitchFamily="34" charset="0"/>
            </a:endParaRPr>
          </a:p>
          <a:p>
            <a:pPr indent="-457200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latin typeface="Calibri" panose="020F0502020204030204" pitchFamily="34" charset="0"/>
              </a:rPr>
              <a:t>CTD </a:t>
            </a:r>
            <a:r>
              <a:rPr lang="en-US" sz="1600" dirty="0">
                <a:latin typeface="Calibri" panose="020F0502020204030204" pitchFamily="34" charset="0"/>
              </a:rPr>
              <a:t>Gantry &amp; LARS </a:t>
            </a:r>
            <a:r>
              <a:rPr lang="en-US" sz="1600" dirty="0" smtClean="0">
                <a:latin typeface="Calibri" panose="020F0502020204030204" pitchFamily="34" charset="0"/>
              </a:rPr>
              <a:t>(STBD) – 4.9t </a:t>
            </a:r>
            <a:endParaRPr lang="en-US" sz="1600" dirty="0">
              <a:latin typeface="Calibri" panose="020F0502020204030204" pitchFamily="34" charset="0"/>
            </a:endParaRPr>
          </a:p>
          <a:p>
            <a:pPr indent="-45720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Calibri" panose="020F0502020204030204" pitchFamily="34" charset="0"/>
              </a:rPr>
              <a:t>2 </a:t>
            </a:r>
            <a:r>
              <a:rPr lang="en-US" sz="1600" dirty="0" smtClean="0">
                <a:latin typeface="Calibri" panose="020F0502020204030204" pitchFamily="34" charset="0"/>
              </a:rPr>
              <a:t>STBD T-frame Gantries </a:t>
            </a:r>
            <a:r>
              <a:rPr lang="en-US" sz="1600" dirty="0">
                <a:latin typeface="Calibri" panose="020F0502020204030204" pitchFamily="34" charset="0"/>
              </a:rPr>
              <a:t>– </a:t>
            </a:r>
            <a:r>
              <a:rPr lang="en-US" sz="1600" dirty="0" smtClean="0">
                <a:latin typeface="Calibri" panose="020F0502020204030204" pitchFamily="34" charset="0"/>
              </a:rPr>
              <a:t>15t</a:t>
            </a:r>
            <a:endParaRPr lang="en-US" sz="1600" dirty="0">
              <a:latin typeface="Calibri" panose="020F0502020204030204" pitchFamily="34" charset="0"/>
            </a:endParaRPr>
          </a:p>
          <a:p>
            <a:pPr indent="-457200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latin typeface="Calibri" panose="020F0502020204030204" pitchFamily="34" charset="0"/>
              </a:rPr>
              <a:t>AFT A-Frame </a:t>
            </a:r>
            <a:r>
              <a:rPr lang="en-US" sz="1600" dirty="0">
                <a:latin typeface="Calibri" panose="020F0502020204030204" pitchFamily="34" charset="0"/>
              </a:rPr>
              <a:t>– 30t</a:t>
            </a:r>
          </a:p>
          <a:p>
            <a:pPr indent="-457200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latin typeface="Calibri" panose="020F0502020204030204" pitchFamily="34" charset="0"/>
              </a:rPr>
              <a:t>Work </a:t>
            </a:r>
            <a:r>
              <a:rPr lang="en-US" sz="1600" dirty="0">
                <a:latin typeface="Calibri" panose="020F0502020204030204" pitchFamily="34" charset="0"/>
              </a:rPr>
              <a:t>Boat – </a:t>
            </a:r>
            <a:r>
              <a:rPr lang="en-US" sz="1600" dirty="0" smtClean="0">
                <a:latin typeface="Calibri" panose="020F0502020204030204" pitchFamily="34" charset="0"/>
              </a:rPr>
              <a:t>7 </a:t>
            </a:r>
            <a:r>
              <a:rPr lang="en-US" sz="1600" dirty="0">
                <a:latin typeface="Calibri" panose="020F0502020204030204" pitchFamily="34" charset="0"/>
              </a:rPr>
              <a:t>m</a:t>
            </a:r>
          </a:p>
          <a:p>
            <a:pPr indent="-457200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latin typeface="Calibri" panose="020F0502020204030204" pitchFamily="34" charset="0"/>
              </a:rPr>
              <a:t>Piston corer incl. LARS solution </a:t>
            </a:r>
            <a:r>
              <a:rPr lang="en-US" sz="1600" dirty="0">
                <a:latin typeface="Calibri" panose="020F0502020204030204" pitchFamily="34" charset="0"/>
              </a:rPr>
              <a:t>– 15 m</a:t>
            </a:r>
          </a:p>
          <a:p>
            <a:pPr>
              <a:lnSpc>
                <a:spcPct val="150000"/>
              </a:lnSpc>
              <a:defRPr/>
            </a:pPr>
            <a:endParaRPr lang="en-US" sz="1600" dirty="0">
              <a:latin typeface="Calibri" panose="020F0502020204030204" pitchFamily="34" charset="0"/>
            </a:endParaRPr>
          </a:p>
          <a:p>
            <a:pPr marL="1028700" lvl="1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sz="1600" dirty="0">
                <a:latin typeface="Calibri" panose="020F0502020204030204" pitchFamily="34" charset="0"/>
              </a:rPr>
              <a:t>Able to deploy wide range of scientific gear up to 5000 m water depth</a:t>
            </a:r>
          </a:p>
          <a:p>
            <a:pPr marL="457200" lvl="1" indent="0">
              <a:defRPr/>
            </a:pPr>
            <a:endParaRPr lang="en-US" sz="1600" dirty="0">
              <a:latin typeface="Calibri" panose="020F050202020403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1533" y="1173644"/>
            <a:ext cx="1237217" cy="27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4" descr="Afbeeldingsresultaat voor heila cran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sp>
        <p:nvSpPr>
          <p:cNvPr id="3" name="AutoShape 6" descr="Afbeeldingsresultaat voor heila crane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698" y="1562261"/>
            <a:ext cx="913052" cy="374586"/>
          </a:xfrm>
          <a:prstGeom prst="rect">
            <a:avLst/>
          </a:prstGeom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72" b="94922" l="0" r="980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347" y="3445408"/>
            <a:ext cx="2638547" cy="1886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306" y="1801310"/>
            <a:ext cx="1867949" cy="149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008" y="2249324"/>
            <a:ext cx="1933538" cy="2607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hthoek 2"/>
          <p:cNvSpPr>
            <a:spLocks noChangeArrowheads="1"/>
          </p:cNvSpPr>
          <p:nvPr/>
        </p:nvSpPr>
        <p:spPr bwMode="auto">
          <a:xfrm>
            <a:off x="0" y="82550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nl-BE" sz="2400" b="1" dirty="0" smtClean="0">
                <a:solidFill>
                  <a:srgbClr val="54937C"/>
                </a:solidFill>
                <a:latin typeface="Calibri" pitchFamily="34" charset="0"/>
              </a:rPr>
              <a:t>Design phase</a:t>
            </a:r>
            <a:endParaRPr lang="en-US" altLang="nl-BE" dirty="0">
              <a:solidFill>
                <a:srgbClr val="54937C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23008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134938" y="1322388"/>
            <a:ext cx="8915400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sz="1600" b="1" cap="small" dirty="0">
                <a:latin typeface="Calibri" panose="020F0502020204030204" pitchFamily="34" charset="0"/>
              </a:rPr>
              <a:t>Winches, Cranes &amp; Frames</a:t>
            </a:r>
          </a:p>
          <a:p>
            <a:pPr>
              <a:lnSpc>
                <a:spcPct val="150000"/>
              </a:lnSpc>
              <a:defRPr/>
            </a:pPr>
            <a:endParaRPr lang="en-US" sz="800" cap="small" dirty="0" smtClean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 smtClean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 smtClean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 smtClean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 smtClean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 smtClean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 smtClean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 smtClean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 smtClean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 smtClean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 smtClean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 smtClean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 smtClean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 smtClean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 smtClean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 smtClean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 smtClean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 smtClean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 smtClean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 smtClean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>
              <a:latin typeface="Calibri" panose="020F0502020204030204" pitchFamily="34" charset="0"/>
            </a:endParaRPr>
          </a:p>
        </p:txBody>
      </p:sp>
      <p:sp>
        <p:nvSpPr>
          <p:cNvPr id="12" name="Rechthoek 2"/>
          <p:cNvSpPr>
            <a:spLocks noChangeArrowheads="1"/>
          </p:cNvSpPr>
          <p:nvPr/>
        </p:nvSpPr>
        <p:spPr bwMode="auto">
          <a:xfrm>
            <a:off x="0" y="82550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nl-BE" sz="2400" b="1" dirty="0" smtClean="0">
                <a:solidFill>
                  <a:srgbClr val="54937C"/>
                </a:solidFill>
                <a:latin typeface="Calibri" pitchFamily="34" charset="0"/>
              </a:rPr>
              <a:t>Design phase</a:t>
            </a:r>
            <a:endParaRPr lang="en-US" altLang="nl-BE" dirty="0">
              <a:solidFill>
                <a:srgbClr val="54937C"/>
              </a:solidFill>
              <a:latin typeface="Calibri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1533" y="1173644"/>
            <a:ext cx="1237217" cy="27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698" y="1562261"/>
            <a:ext cx="913052" cy="374586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29" y="2222811"/>
            <a:ext cx="8837725" cy="4054895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158256" y="1830719"/>
            <a:ext cx="26207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defRPr/>
            </a:pPr>
            <a:r>
              <a:rPr lang="nl-BE" sz="1600" cap="small" dirty="0">
                <a:latin typeface="Calibri" panose="020F0502020204030204" pitchFamily="34" charset="0"/>
              </a:rPr>
              <a:t>Deck </a:t>
            </a:r>
            <a:r>
              <a:rPr lang="nl-BE" sz="1600" cap="small" dirty="0" err="1" smtClean="0">
                <a:latin typeface="Calibri" panose="020F0502020204030204" pitchFamily="34" charset="0"/>
              </a:rPr>
              <a:t>above</a:t>
            </a:r>
            <a:r>
              <a:rPr lang="nl-BE" sz="1600" cap="small" dirty="0" smtClean="0">
                <a:latin typeface="Calibri" panose="020F0502020204030204" pitchFamily="34" charset="0"/>
              </a:rPr>
              <a:t> </a:t>
            </a:r>
            <a:r>
              <a:rPr lang="nl-BE" sz="1600" cap="small" dirty="0" err="1" smtClean="0">
                <a:latin typeface="Calibri" panose="020F0502020204030204" pitchFamily="34" charset="0"/>
              </a:rPr>
              <a:t>main</a:t>
            </a:r>
            <a:r>
              <a:rPr lang="nl-BE" sz="1600" cap="small" dirty="0" smtClean="0">
                <a:latin typeface="Calibri" panose="020F0502020204030204" pitchFamily="34" charset="0"/>
              </a:rPr>
              <a:t> </a:t>
            </a:r>
            <a:r>
              <a:rPr lang="nl-BE" sz="1600" cap="small" dirty="0" smtClean="0">
                <a:latin typeface="Calibri" panose="020F0502020204030204" pitchFamily="34" charset="0"/>
              </a:rPr>
              <a:t>deck (deck </a:t>
            </a:r>
            <a:r>
              <a:rPr lang="nl-BE" sz="1600" cap="small" dirty="0" smtClean="0">
                <a:latin typeface="Calibri" panose="020F0502020204030204" pitchFamily="34" charset="0"/>
              </a:rPr>
              <a:t>5)</a:t>
            </a:r>
            <a:endParaRPr lang="nl-BE" sz="1600" cap="small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91533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134937" y="1322388"/>
            <a:ext cx="9112579" cy="3016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sz="1600" b="1" cap="small" dirty="0">
                <a:latin typeface="Calibri" panose="020F0502020204030204" pitchFamily="34" charset="0"/>
              </a:rPr>
              <a:t>Full Acoustic Underwater Instrumentation suite</a:t>
            </a:r>
          </a:p>
          <a:p>
            <a:pPr>
              <a:defRPr/>
            </a:pPr>
            <a:endParaRPr lang="en-US" sz="600" dirty="0" smtClean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latin typeface="Calibri" panose="020F0502020204030204" pitchFamily="34" charset="0"/>
              </a:rPr>
              <a:t>Shallow </a:t>
            </a:r>
            <a:r>
              <a:rPr lang="en-US" sz="1600" dirty="0">
                <a:latin typeface="Calibri" panose="020F0502020204030204" pitchFamily="34" charset="0"/>
              </a:rPr>
              <a:t>(</a:t>
            </a:r>
            <a:r>
              <a:rPr lang="en-US" sz="1600" b="1" dirty="0">
                <a:latin typeface="Calibri" panose="020F0502020204030204" pitchFamily="34" charset="0"/>
              </a:rPr>
              <a:t>EM2040</a:t>
            </a:r>
            <a:r>
              <a:rPr lang="en-US" sz="1600" dirty="0">
                <a:latin typeface="Calibri" panose="020F0502020204030204" pitchFamily="34" charset="0"/>
              </a:rPr>
              <a:t>) and deep-water (</a:t>
            </a:r>
            <a:r>
              <a:rPr lang="en-US" sz="1600" b="1" dirty="0">
                <a:latin typeface="Calibri" panose="020F0502020204030204" pitchFamily="34" charset="0"/>
              </a:rPr>
              <a:t>EM304</a:t>
            </a:r>
            <a:r>
              <a:rPr lang="en-US" sz="1600" dirty="0">
                <a:latin typeface="Calibri" panose="020F0502020204030204" pitchFamily="34" charset="0"/>
              </a:rPr>
              <a:t>) bathymetric multibeam echosounders (600 m &amp; 8000 m)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Calibri" panose="020F0502020204030204" pitchFamily="34" charset="0"/>
              </a:rPr>
              <a:t>Parametric subbottom profiler (</a:t>
            </a:r>
            <a:r>
              <a:rPr lang="en-US" sz="1600" b="1" dirty="0" err="1">
                <a:latin typeface="Calibri" panose="020F0502020204030204" pitchFamily="34" charset="0"/>
              </a:rPr>
              <a:t>Topas</a:t>
            </a:r>
            <a:r>
              <a:rPr lang="en-US" sz="1600" b="1" dirty="0">
                <a:latin typeface="Calibri" panose="020F0502020204030204" pitchFamily="34" charset="0"/>
              </a:rPr>
              <a:t> PS18</a:t>
            </a:r>
            <a:r>
              <a:rPr lang="en-US" sz="1600" dirty="0">
                <a:latin typeface="Calibri" panose="020F0502020204030204" pitchFamily="34" charset="0"/>
              </a:rPr>
              <a:t>) (11000 m)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Calibri" panose="020F0502020204030204" pitchFamily="34" charset="0"/>
              </a:rPr>
              <a:t>Scientific multibeam (</a:t>
            </a:r>
            <a:r>
              <a:rPr lang="en-US" sz="1600" b="1" dirty="0">
                <a:latin typeface="Calibri" panose="020F0502020204030204" pitchFamily="34" charset="0"/>
              </a:rPr>
              <a:t>ME70</a:t>
            </a:r>
            <a:r>
              <a:rPr lang="en-US" sz="1600" dirty="0">
                <a:latin typeface="Calibri" panose="020F0502020204030204" pitchFamily="34" charset="0"/>
              </a:rPr>
              <a:t>) &amp; split-beam wideband echosounder (</a:t>
            </a:r>
            <a:r>
              <a:rPr lang="en-US" sz="1600" b="1" dirty="0">
                <a:latin typeface="Calibri" panose="020F0502020204030204" pitchFamily="34" charset="0"/>
              </a:rPr>
              <a:t>EK80</a:t>
            </a:r>
            <a:r>
              <a:rPr lang="en-US" sz="1600" dirty="0">
                <a:latin typeface="Calibri" panose="020F0502020204030204" pitchFamily="34" charset="0"/>
              </a:rPr>
              <a:t>) (&gt;5000 m)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Calibri" panose="020F0502020204030204" pitchFamily="34" charset="0"/>
              </a:rPr>
              <a:t>Omnidirectional fish sonar (</a:t>
            </a:r>
            <a:r>
              <a:rPr lang="en-US" sz="1600" b="1" dirty="0">
                <a:latin typeface="Calibri" panose="020F0502020204030204" pitchFamily="34" charset="0"/>
              </a:rPr>
              <a:t>SU90</a:t>
            </a:r>
            <a:r>
              <a:rPr lang="en-US" sz="1600" dirty="0">
                <a:latin typeface="Calibri" panose="020F0502020204030204" pitchFamily="34" charset="0"/>
              </a:rPr>
              <a:t>) (4500 m)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Calibri" panose="020F0502020204030204" pitchFamily="34" charset="0"/>
              </a:rPr>
              <a:t>Net- and catch monitoring system (</a:t>
            </a:r>
            <a:r>
              <a:rPr lang="en-US" sz="1600" b="1" dirty="0">
                <a:latin typeface="Calibri" panose="020F0502020204030204" pitchFamily="34" charset="0"/>
              </a:rPr>
              <a:t>PX &amp; FX80</a:t>
            </a:r>
            <a:r>
              <a:rPr lang="en-US" sz="1600" dirty="0">
                <a:latin typeface="Calibri" panose="020F0502020204030204" pitchFamily="34" charset="0"/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Calibri" panose="020F0502020204030204" pitchFamily="34" charset="0"/>
              </a:rPr>
              <a:t>Underwater position-reference system (USBL) (</a:t>
            </a:r>
            <a:r>
              <a:rPr lang="en-US" sz="1600" b="1" dirty="0" err="1">
                <a:latin typeface="Calibri" panose="020F0502020204030204" pitchFamily="34" charset="0"/>
              </a:rPr>
              <a:t>HiPAP</a:t>
            </a:r>
            <a:r>
              <a:rPr lang="en-US" sz="1600" b="1" dirty="0">
                <a:latin typeface="Calibri" panose="020F0502020204030204" pitchFamily="34" charset="0"/>
              </a:rPr>
              <a:t> 502</a:t>
            </a:r>
            <a:r>
              <a:rPr lang="en-US" sz="1600" dirty="0">
                <a:latin typeface="Calibri" panose="020F0502020204030204" pitchFamily="34" charset="0"/>
              </a:rPr>
              <a:t>) (5000 m)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Calibri" panose="020F0502020204030204" pitchFamily="34" charset="0"/>
              </a:rPr>
              <a:t>Acoustic Doppler Current Profilers (</a:t>
            </a:r>
            <a:r>
              <a:rPr lang="en-US" sz="1600" b="1" dirty="0">
                <a:latin typeface="Calibri" panose="020F0502020204030204" pitchFamily="34" charset="0"/>
              </a:rPr>
              <a:t>Ocean Surveyor 75 kHz &amp; Workhorse 600 kHz</a:t>
            </a:r>
            <a:r>
              <a:rPr lang="en-US" sz="1600" dirty="0">
                <a:latin typeface="Calibri" panose="020F0502020204030204" pitchFamily="34" charset="0"/>
              </a:rPr>
              <a:t>) (1000 m &amp; 50 m)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n-US" sz="1600" dirty="0">
              <a:latin typeface="Calibri" panose="020F0502020204030204" pitchFamily="34" charset="0"/>
            </a:endParaRPr>
          </a:p>
          <a:p>
            <a:pPr marL="1028700" lvl="1">
              <a:buFont typeface="Wingdings" panose="05000000000000000000" pitchFamily="2" charset="2"/>
              <a:buChar char="Ø"/>
              <a:defRPr/>
            </a:pPr>
            <a:r>
              <a:rPr lang="en-US" sz="1600" dirty="0">
                <a:latin typeface="Calibri" panose="020F0502020204030204" pitchFamily="34" charset="0"/>
              </a:rPr>
              <a:t>Mapping and analyses of full water column (incl. fauna</a:t>
            </a:r>
            <a:r>
              <a:rPr lang="en-US" sz="1600" dirty="0" smtClean="0">
                <a:latin typeface="Calibri" panose="020F0502020204030204" pitchFamily="34" charset="0"/>
              </a:rPr>
              <a:t>), </a:t>
            </a:r>
            <a:r>
              <a:rPr lang="en-US" sz="1600" dirty="0">
                <a:latin typeface="Calibri" panose="020F0502020204030204" pitchFamily="34" charset="0"/>
              </a:rPr>
              <a:t>sea floor and subsurface</a:t>
            </a:r>
          </a:p>
          <a:p>
            <a:pPr marL="457200" lvl="1" indent="0">
              <a:defRPr/>
            </a:pPr>
            <a:endParaRPr lang="en-US" sz="1600" dirty="0">
              <a:latin typeface="Calibri" panose="020F0502020204030204" pitchFamily="34" charset="0"/>
            </a:endParaRPr>
          </a:p>
        </p:txBody>
      </p:sp>
      <p:pic>
        <p:nvPicPr>
          <p:cNvPr id="1026" name="Picture 2" descr="Afbeeldingsresultaat voor kongsberg em 3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213" y="4197504"/>
            <a:ext cx="2904595" cy="211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20" t="24486" r="6982" b="23522"/>
          <a:stretch/>
        </p:blipFill>
        <p:spPr bwMode="auto">
          <a:xfrm>
            <a:off x="1557067" y="4197505"/>
            <a:ext cx="3014933" cy="2114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 descr="Afbeeldingsresultaat voor kongsbe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846" y="1056481"/>
            <a:ext cx="654541" cy="621814"/>
          </a:xfrm>
          <a:prstGeom prst="rect">
            <a:avLst/>
          </a:prstGeom>
        </p:spPr>
      </p:pic>
      <p:sp>
        <p:nvSpPr>
          <p:cNvPr id="9" name="Rechthoek 2"/>
          <p:cNvSpPr>
            <a:spLocks noChangeArrowheads="1"/>
          </p:cNvSpPr>
          <p:nvPr/>
        </p:nvSpPr>
        <p:spPr bwMode="auto">
          <a:xfrm>
            <a:off x="0" y="82550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nl-BE" sz="2400" b="1" dirty="0" smtClean="0">
                <a:solidFill>
                  <a:srgbClr val="54937C"/>
                </a:solidFill>
                <a:latin typeface="Calibri" pitchFamily="34" charset="0"/>
              </a:rPr>
              <a:t>Design phase</a:t>
            </a:r>
            <a:endParaRPr lang="en-US" altLang="nl-BE" dirty="0">
              <a:solidFill>
                <a:srgbClr val="54937C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13993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134938" y="1322388"/>
            <a:ext cx="8915400" cy="3385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sz="1600" b="1" cap="small" dirty="0">
                <a:latin typeface="Calibri" panose="020F0502020204030204" pitchFamily="34" charset="0"/>
              </a:rPr>
              <a:t>Adapted to existing large European Marine Research Infrastructure</a:t>
            </a:r>
          </a:p>
          <a:p>
            <a:pPr>
              <a:defRPr/>
            </a:pPr>
            <a:endParaRPr lang="en-US" sz="600" dirty="0" smtClean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latin typeface="Calibri" panose="020F0502020204030204" pitchFamily="34" charset="0"/>
              </a:rPr>
              <a:t>As a requirement of full list of embarkable  infrastructure was given:</a:t>
            </a:r>
          </a:p>
          <a:p>
            <a:pPr marL="1200150" lvl="1" indent="-457200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latin typeface="Calibri" panose="020F0502020204030204" pitchFamily="34" charset="0"/>
              </a:rPr>
              <a:t>Autonomous </a:t>
            </a:r>
            <a:r>
              <a:rPr lang="en-US" sz="1600" dirty="0">
                <a:latin typeface="Calibri" panose="020F0502020204030204" pitchFamily="34" charset="0"/>
              </a:rPr>
              <a:t>Underway Vehicles (AUVs</a:t>
            </a:r>
            <a:r>
              <a:rPr lang="en-US" sz="1600" dirty="0" smtClean="0">
                <a:latin typeface="Calibri" panose="020F0502020204030204" pitchFamily="34" charset="0"/>
              </a:rPr>
              <a:t>) (</a:t>
            </a:r>
            <a:r>
              <a:rPr lang="en-US" sz="1600" dirty="0" err="1" smtClean="0">
                <a:latin typeface="Calibri" panose="020F0502020204030204" pitchFamily="34" charset="0"/>
              </a:rPr>
              <a:t>Hugin</a:t>
            </a:r>
            <a:r>
              <a:rPr lang="en-US" sz="1600" dirty="0" smtClean="0">
                <a:latin typeface="Calibri" panose="020F0502020204030204" pitchFamily="34" charset="0"/>
              </a:rPr>
              <a:t>, </a:t>
            </a:r>
            <a:r>
              <a:rPr lang="en-US" sz="1600" dirty="0" err="1" smtClean="0">
                <a:latin typeface="Calibri" panose="020F0502020204030204" pitchFamily="34" charset="0"/>
              </a:rPr>
              <a:t>AutoSub</a:t>
            </a:r>
            <a:r>
              <a:rPr lang="en-US" sz="1600" dirty="0" smtClean="0">
                <a:latin typeface="Calibri" panose="020F0502020204030204" pitchFamily="34" charset="0"/>
              </a:rPr>
              <a:t>, etc.)</a:t>
            </a:r>
            <a:endParaRPr lang="en-US" sz="1600" dirty="0">
              <a:latin typeface="Calibri" panose="020F0502020204030204" pitchFamily="34" charset="0"/>
            </a:endParaRPr>
          </a:p>
          <a:p>
            <a:pPr marL="1200150" lvl="1" indent="-45720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Calibri" panose="020F0502020204030204" pitchFamily="34" charset="0"/>
              </a:rPr>
              <a:t>Remotely Operated Vehicles (ROVs</a:t>
            </a:r>
            <a:r>
              <a:rPr lang="en-US" sz="1600" dirty="0" smtClean="0">
                <a:latin typeface="Calibri" panose="020F0502020204030204" pitchFamily="34" charset="0"/>
              </a:rPr>
              <a:t>) (Victor 6000, Holland I, Quest, Kiel 6000, etc.)</a:t>
            </a:r>
            <a:endParaRPr lang="en-US" sz="1600" dirty="0">
              <a:latin typeface="Calibri" panose="020F0502020204030204" pitchFamily="34" charset="0"/>
            </a:endParaRPr>
          </a:p>
          <a:p>
            <a:pPr marL="1200150" lvl="1" indent="-457200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latin typeface="Calibri" panose="020F0502020204030204" pitchFamily="34" charset="0"/>
              </a:rPr>
              <a:t>2D &amp; 3D </a:t>
            </a:r>
            <a:r>
              <a:rPr lang="en-US" sz="1600" dirty="0">
                <a:latin typeface="Calibri" panose="020F0502020204030204" pitchFamily="34" charset="0"/>
              </a:rPr>
              <a:t>seismic </a:t>
            </a:r>
            <a:r>
              <a:rPr lang="en-US" sz="1600" dirty="0" smtClean="0">
                <a:latin typeface="Calibri" panose="020F0502020204030204" pitchFamily="34" charset="0"/>
              </a:rPr>
              <a:t>systems (Ifremer, P-Cable)</a:t>
            </a:r>
            <a:endParaRPr lang="en-US" sz="1600" dirty="0">
              <a:latin typeface="Calibri" panose="020F0502020204030204" pitchFamily="34" charset="0"/>
            </a:endParaRPr>
          </a:p>
          <a:p>
            <a:pPr marL="1200150" lvl="1" indent="-45720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Calibri" panose="020F0502020204030204" pitchFamily="34" charset="0"/>
              </a:rPr>
              <a:t>Scientific sediment coring and rock drill </a:t>
            </a:r>
            <a:r>
              <a:rPr lang="en-US" sz="1600" dirty="0" smtClean="0">
                <a:latin typeface="Calibri" panose="020F0502020204030204" pitchFamily="34" charset="0"/>
              </a:rPr>
              <a:t>devices (RD2, MeBo70, etc.)</a:t>
            </a:r>
            <a:endParaRPr lang="en-US" sz="1600" dirty="0">
              <a:latin typeface="Calibri" panose="020F0502020204030204" pitchFamily="34" charset="0"/>
            </a:endParaRPr>
          </a:p>
          <a:p>
            <a:pPr marL="1200150" lvl="1" indent="-45720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Calibri" panose="020F0502020204030204" pitchFamily="34" charset="0"/>
              </a:rPr>
              <a:t>Storage space for 7 ISO 20’ </a:t>
            </a:r>
            <a:r>
              <a:rPr lang="en-US" sz="1600" dirty="0" smtClean="0">
                <a:latin typeface="Calibri" panose="020F0502020204030204" pitchFamily="34" charset="0"/>
              </a:rPr>
              <a:t>containers AFT + 2 ISO 20’ container FWD</a:t>
            </a:r>
            <a:endParaRPr lang="en-US" sz="1600" dirty="0">
              <a:latin typeface="Calibri" panose="020F0502020204030204" pitchFamily="34" charset="0"/>
            </a:endParaRPr>
          </a:p>
          <a:p>
            <a:pPr marL="1200150" lvl="1" indent="-45720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Calibri" panose="020F0502020204030204" pitchFamily="34" charset="0"/>
              </a:rPr>
              <a:t>2 integrated drop keels </a:t>
            </a:r>
            <a:endParaRPr lang="en-US" sz="1600" dirty="0" smtClean="0">
              <a:latin typeface="Calibri" panose="020F0502020204030204" pitchFamily="34" charset="0"/>
            </a:endParaRPr>
          </a:p>
          <a:p>
            <a:pPr marL="1200150" lvl="1" indent="-457200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latin typeface="Calibri" panose="020F0502020204030204" pitchFamily="34" charset="0"/>
              </a:rPr>
              <a:t>UAV platform FWD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n-US" sz="800" dirty="0">
              <a:latin typeface="Calibri" panose="020F0502020204030204" pitchFamily="34" charset="0"/>
            </a:endParaRPr>
          </a:p>
          <a:p>
            <a:pPr marL="1028700" lvl="1">
              <a:buFont typeface="Wingdings" panose="05000000000000000000" pitchFamily="2" charset="2"/>
              <a:buChar char="Ø"/>
              <a:defRPr/>
            </a:pPr>
            <a:r>
              <a:rPr lang="en-US" sz="1600" dirty="0" smtClean="0">
                <a:latin typeface="Calibri" panose="020F0502020204030204" pitchFamily="34" charset="0"/>
              </a:rPr>
              <a:t>A </a:t>
            </a:r>
            <a:r>
              <a:rPr lang="en-US" sz="1600" dirty="0">
                <a:latin typeface="Calibri" panose="020F0502020204030204" pitchFamily="34" charset="0"/>
              </a:rPr>
              <a:t>platform for European cooperation through which Belgian researchers  get access to </a:t>
            </a:r>
            <a:r>
              <a:rPr lang="en-US" sz="1600" dirty="0" smtClean="0">
                <a:latin typeface="Calibri" panose="020F0502020204030204" pitchFamily="34" charset="0"/>
              </a:rPr>
              <a:t>large European </a:t>
            </a:r>
            <a:r>
              <a:rPr lang="en-US" sz="1600" dirty="0">
                <a:latin typeface="Calibri" panose="020F0502020204030204" pitchFamily="34" charset="0"/>
              </a:rPr>
              <a:t>marine research infrastructure</a:t>
            </a:r>
          </a:p>
          <a:p>
            <a:pPr marL="457200" lvl="1" indent="0">
              <a:defRPr/>
            </a:pPr>
            <a:endParaRPr lang="en-US" sz="1600" dirty="0">
              <a:latin typeface="Calibri" panose="020F0502020204030204" pitchFamily="34" charset="0"/>
            </a:endParaRPr>
          </a:p>
        </p:txBody>
      </p:sp>
      <p:grpSp>
        <p:nvGrpSpPr>
          <p:cNvPr id="4" name="Groep 3"/>
          <p:cNvGrpSpPr/>
          <p:nvPr/>
        </p:nvGrpSpPr>
        <p:grpSpPr>
          <a:xfrm>
            <a:off x="810882" y="4453230"/>
            <a:ext cx="7490281" cy="2028791"/>
            <a:chOff x="560728" y="4453230"/>
            <a:chExt cx="7490281" cy="2028791"/>
          </a:xfrm>
        </p:grpSpPr>
        <p:grpSp>
          <p:nvGrpSpPr>
            <p:cNvPr id="6" name="Groep 5"/>
            <p:cNvGrpSpPr/>
            <p:nvPr/>
          </p:nvGrpSpPr>
          <p:grpSpPr>
            <a:xfrm>
              <a:off x="560728" y="4453230"/>
              <a:ext cx="4589250" cy="2028791"/>
              <a:chOff x="490308" y="4453230"/>
              <a:chExt cx="4589250" cy="2028791"/>
            </a:xfrm>
          </p:grpSpPr>
          <p:pic>
            <p:nvPicPr>
              <p:cNvPr id="8" name="Picture 2" descr="Afbeeldingsresultaat voor auv ifremer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0308" y="4455045"/>
                <a:ext cx="3039087" cy="20269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6" descr="Afbeeldingsresultaat voor RD2 Drill system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25197" y="4453230"/>
                <a:ext cx="1354361" cy="20287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7" name="Picture 2" descr="Afbeeldingsresultaat voor rov kiel 6000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8376" y="4455045"/>
              <a:ext cx="2702633" cy="2026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1533" y="1173644"/>
            <a:ext cx="1237217" cy="27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hthoek 2"/>
          <p:cNvSpPr>
            <a:spLocks noChangeArrowheads="1"/>
          </p:cNvSpPr>
          <p:nvPr/>
        </p:nvSpPr>
        <p:spPr bwMode="auto">
          <a:xfrm>
            <a:off x="0" y="82550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nl-BE" sz="2400" b="1" dirty="0" smtClean="0">
                <a:solidFill>
                  <a:srgbClr val="54937C"/>
                </a:solidFill>
                <a:latin typeface="Calibri" pitchFamily="34" charset="0"/>
              </a:rPr>
              <a:t>Design phase</a:t>
            </a:r>
            <a:endParaRPr lang="en-US" altLang="nl-BE" dirty="0">
              <a:solidFill>
                <a:srgbClr val="54937C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979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134938" y="1322388"/>
            <a:ext cx="8915400" cy="5416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sz="1600" b="1" cap="small" dirty="0">
                <a:latin typeface="Calibri" panose="020F0502020204030204" pitchFamily="34" charset="0"/>
              </a:rPr>
              <a:t>Adapted to existing large European Marine Research </a:t>
            </a:r>
            <a:r>
              <a:rPr lang="en-US" sz="1600" b="1" cap="small" dirty="0" smtClean="0">
                <a:latin typeface="Calibri" panose="020F0502020204030204" pitchFamily="34" charset="0"/>
              </a:rPr>
              <a:t>Infrastructure</a:t>
            </a:r>
          </a:p>
          <a:p>
            <a:pPr>
              <a:lnSpc>
                <a:spcPct val="150000"/>
              </a:lnSpc>
              <a:defRPr/>
            </a:pPr>
            <a:endParaRPr lang="en-US" sz="800" cap="small" dirty="0" smtClean="0">
              <a:latin typeface="Calibri" panose="020F050202020403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sz="1400" cap="small" dirty="0" smtClean="0">
                <a:latin typeface="Calibri" panose="020F0502020204030204" pitchFamily="34" charset="0"/>
              </a:rPr>
              <a:t>ROV Victor 6000</a:t>
            </a:r>
          </a:p>
          <a:p>
            <a:pPr>
              <a:defRPr/>
            </a:pPr>
            <a:endParaRPr lang="en-US" sz="600" dirty="0" smtClean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 smtClean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 smtClean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 smtClean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 smtClean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 smtClean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 smtClean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 smtClean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 smtClean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 smtClean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 smtClean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 smtClean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 smtClean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 smtClean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 smtClean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 smtClean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 smtClean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 smtClean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 smtClean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 smtClean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>
              <a:latin typeface="Calibri" panose="020F0502020204030204" pitchFamily="34" charset="0"/>
            </a:endParaRPr>
          </a:p>
          <a:p>
            <a:pPr lvl="0" eaLnBrk="1" hangingPunct="1">
              <a:defRPr/>
            </a:pPr>
            <a:r>
              <a:rPr lang="en-US" sz="16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Large effort by the yard, designer, deck machinery supplier, </a:t>
            </a:r>
            <a:r>
              <a:rPr lang="en-US" sz="1600" b="1" dirty="0" smtClean="0">
                <a:latin typeface="Calibri" panose="020F0502020204030204" pitchFamily="34" charset="0"/>
              </a:rPr>
              <a:t>NewRV team…</a:t>
            </a:r>
          </a:p>
          <a:p>
            <a:pPr lvl="0" eaLnBrk="1" hangingPunct="1">
              <a:defRPr/>
            </a:pPr>
            <a:endParaRPr lang="en-US" sz="800" b="1" dirty="0" smtClean="0">
              <a:latin typeface="Calibri" panose="020F0502020204030204" pitchFamily="34" charset="0"/>
            </a:endParaRPr>
          </a:p>
          <a:p>
            <a:pPr lvl="0" algn="r" eaLnBrk="1" hangingPunct="1">
              <a:defRPr/>
            </a:pPr>
            <a:r>
              <a:rPr lang="en-US" sz="1600" b="1" dirty="0" smtClean="0">
                <a:latin typeface="Calibri" panose="020F0502020204030204" pitchFamily="34" charset="0"/>
              </a:rPr>
              <a:t>and with the help of foreign colleagues!!</a:t>
            </a:r>
            <a:endParaRPr lang="en-US" sz="1600" b="1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" y="2277380"/>
            <a:ext cx="9136284" cy="3372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hthoek 2"/>
          <p:cNvSpPr>
            <a:spLocks noChangeArrowheads="1"/>
          </p:cNvSpPr>
          <p:nvPr/>
        </p:nvSpPr>
        <p:spPr bwMode="auto">
          <a:xfrm>
            <a:off x="0" y="82550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nl-BE" sz="2400" b="1" dirty="0" smtClean="0">
                <a:solidFill>
                  <a:srgbClr val="54937C"/>
                </a:solidFill>
                <a:latin typeface="Calibri" pitchFamily="34" charset="0"/>
              </a:rPr>
              <a:t>Design phase</a:t>
            </a:r>
            <a:endParaRPr lang="en-US" altLang="nl-BE" dirty="0">
              <a:solidFill>
                <a:srgbClr val="54937C"/>
              </a:solidFill>
              <a:latin typeface="Calibri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1533" y="1173644"/>
            <a:ext cx="1237217" cy="27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46170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7380"/>
            <a:ext cx="9144000" cy="332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134938" y="1322388"/>
            <a:ext cx="8915400" cy="5370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sz="1600" b="1" cap="small" dirty="0">
                <a:latin typeface="Calibri" panose="020F0502020204030204" pitchFamily="34" charset="0"/>
              </a:rPr>
              <a:t>Adapted to existing large European Marine Research Infrastructure</a:t>
            </a:r>
          </a:p>
          <a:p>
            <a:pPr lvl="0" eaLnBrk="1" hangingPunct="1">
              <a:lnSpc>
                <a:spcPct val="150000"/>
              </a:lnSpc>
              <a:defRPr/>
            </a:pPr>
            <a:endParaRPr lang="en-US" sz="800" cap="small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lvl="0" eaLnBrk="1" hangingPunct="1">
              <a:lnSpc>
                <a:spcPct val="150000"/>
              </a:lnSpc>
              <a:defRPr/>
            </a:pPr>
            <a:r>
              <a:rPr lang="en-US" sz="1400" cap="small" dirty="0" smtClean="0">
                <a:solidFill>
                  <a:prstClr val="black"/>
                </a:solidFill>
                <a:latin typeface="Calibri" panose="020F0502020204030204" pitchFamily="34" charset="0"/>
              </a:rPr>
              <a:t>BGS RD2</a:t>
            </a:r>
            <a:endParaRPr lang="en-US" sz="1400" cap="small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 smtClean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 smtClean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 smtClean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 smtClean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 smtClean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 smtClean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 smtClean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 smtClean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 smtClean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 smtClean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 smtClean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 smtClean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 smtClean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 smtClean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 smtClean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 smtClean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 smtClean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 smtClean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 smtClean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 smtClean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 smtClean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600" dirty="0" smtClean="0">
              <a:latin typeface="Calibri" panose="020F0502020204030204" pitchFamily="34" charset="0"/>
            </a:endParaRPr>
          </a:p>
          <a:p>
            <a:pPr lvl="0" eaLnBrk="1" hangingPunct="1">
              <a:defRPr/>
            </a:pPr>
            <a:r>
              <a:rPr lang="en-US" sz="16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Large effort by the yard, designer, deck machinery supplier, </a:t>
            </a:r>
            <a:r>
              <a:rPr lang="en-US" sz="1600" b="1" dirty="0" smtClean="0">
                <a:latin typeface="Calibri" panose="020F0502020204030204" pitchFamily="34" charset="0"/>
              </a:rPr>
              <a:t>NewRV team…</a:t>
            </a:r>
          </a:p>
          <a:p>
            <a:pPr lvl="0" eaLnBrk="1" hangingPunct="1">
              <a:defRPr/>
            </a:pPr>
            <a:endParaRPr lang="en-US" sz="800" b="1" dirty="0" smtClean="0">
              <a:latin typeface="Calibri" panose="020F0502020204030204" pitchFamily="34" charset="0"/>
            </a:endParaRPr>
          </a:p>
          <a:p>
            <a:pPr lvl="0" algn="r" eaLnBrk="1" hangingPunct="1">
              <a:defRPr/>
            </a:pPr>
            <a:r>
              <a:rPr lang="en-US" sz="1600" b="1" dirty="0" smtClean="0">
                <a:latin typeface="Calibri" panose="020F0502020204030204" pitchFamily="34" charset="0"/>
              </a:rPr>
              <a:t>and with the help of foreign colleagues!!</a:t>
            </a:r>
            <a:endParaRPr lang="en-US" sz="1600" b="1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Rechthoek 2"/>
          <p:cNvSpPr>
            <a:spLocks noChangeArrowheads="1"/>
          </p:cNvSpPr>
          <p:nvPr/>
        </p:nvSpPr>
        <p:spPr bwMode="auto">
          <a:xfrm>
            <a:off x="0" y="82550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nl-BE" sz="2400" b="1" dirty="0" smtClean="0">
                <a:solidFill>
                  <a:srgbClr val="54937C"/>
                </a:solidFill>
                <a:latin typeface="Calibri" pitchFamily="34" charset="0"/>
              </a:rPr>
              <a:t>Design phase</a:t>
            </a:r>
            <a:endParaRPr lang="en-US" altLang="nl-BE" dirty="0">
              <a:solidFill>
                <a:srgbClr val="54937C"/>
              </a:solidFill>
              <a:latin typeface="Calibri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1533" y="1173644"/>
            <a:ext cx="1237217" cy="27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796167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134937" y="1322388"/>
            <a:ext cx="8889991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sz="1600" b="1" cap="small" dirty="0" smtClean="0">
                <a:latin typeface="Calibri" panose="020F0502020204030204" pitchFamily="34" charset="0"/>
              </a:rPr>
              <a:t>Matrix of Vessel Functions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latin typeface="Calibri" panose="020F0502020204030204" pitchFamily="34" charset="0"/>
              </a:rPr>
              <a:t>As a requirement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latin typeface="Calibri" panose="020F0502020204030204" pitchFamily="34" charset="0"/>
              </a:rPr>
              <a:t>Campaign/operation vs. sea state/vessel speed/depth /location/frame-winch-crane/instrumentation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latin typeface="Calibri" panose="020F0502020204030204" pitchFamily="34" charset="0"/>
              </a:rPr>
              <a:t>Required combination of given activities, be it simultaneously or during the same campaign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en-US" sz="1600" dirty="0">
              <a:latin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en-US" sz="1600" dirty="0" smtClean="0">
              <a:latin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en-US" sz="1600" dirty="0">
              <a:latin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en-US" sz="1600" dirty="0" smtClean="0">
              <a:latin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en-US" sz="1600" dirty="0">
              <a:latin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en-US" sz="1600" dirty="0" smtClean="0">
              <a:latin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en-US" sz="1600" dirty="0">
              <a:latin typeface="Calibri" panose="020F0502020204030204" pitchFamily="34" charset="0"/>
            </a:endParaRPr>
          </a:p>
          <a:p>
            <a:pPr>
              <a:lnSpc>
                <a:spcPct val="150000"/>
              </a:lnSpc>
              <a:defRPr/>
            </a:pPr>
            <a:endParaRPr lang="en-US" sz="1600" dirty="0">
              <a:latin typeface="Calibri" panose="020F0502020204030204" pitchFamily="34" charset="0"/>
            </a:endParaRPr>
          </a:p>
          <a:p>
            <a:pPr algn="r">
              <a:lnSpc>
                <a:spcPct val="150000"/>
              </a:lnSpc>
              <a:defRPr/>
            </a:pPr>
            <a:r>
              <a:rPr lang="en-US" sz="1600" b="1" dirty="0" smtClean="0">
                <a:latin typeface="Calibri" panose="020F0502020204030204" pitchFamily="34" charset="0"/>
              </a:rPr>
              <a:t>Has been proven to be very useful!</a:t>
            </a:r>
            <a:endParaRPr lang="en-US" sz="1600" b="1" dirty="0">
              <a:latin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en-US" sz="1600" dirty="0" smtClean="0">
              <a:latin typeface="Calibri" panose="020F0502020204030204" pitchFamily="34" charset="0"/>
            </a:endParaRPr>
          </a:p>
          <a:p>
            <a:pPr marL="1028700" lvl="1">
              <a:buFont typeface="Arial" panose="020B0604020202020204" pitchFamily="34" charset="0"/>
              <a:buChar char="•"/>
              <a:defRPr/>
            </a:pPr>
            <a:endParaRPr lang="en-US" sz="1600" dirty="0">
              <a:latin typeface="Calibri" panose="020F050202020403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72" y="2898474"/>
            <a:ext cx="8905856" cy="2725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hoek 2"/>
          <p:cNvSpPr>
            <a:spLocks noChangeArrowheads="1"/>
          </p:cNvSpPr>
          <p:nvPr/>
        </p:nvSpPr>
        <p:spPr bwMode="auto">
          <a:xfrm>
            <a:off x="0" y="82550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nl-BE" sz="2400" b="1" dirty="0" smtClean="0">
                <a:solidFill>
                  <a:srgbClr val="54937C"/>
                </a:solidFill>
                <a:latin typeface="Calibri" pitchFamily="34" charset="0"/>
              </a:rPr>
              <a:t>Design phase</a:t>
            </a:r>
            <a:endParaRPr lang="en-US" altLang="nl-BE" dirty="0">
              <a:solidFill>
                <a:srgbClr val="54937C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93219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hthoek 1"/>
          <p:cNvSpPr>
            <a:spLocks noChangeArrowheads="1"/>
          </p:cNvSpPr>
          <p:nvPr/>
        </p:nvSpPr>
        <p:spPr bwMode="auto">
          <a:xfrm>
            <a:off x="365125" y="1654175"/>
            <a:ext cx="827087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9pPr>
          </a:lstStyle>
          <a:p>
            <a:pPr eaLnBrk="1" hangingPunct="1">
              <a:buFont typeface="News Gothic MT" charset="0"/>
              <a:buAutoNum type="arabicPeriod"/>
              <a:defRPr/>
            </a:pPr>
            <a:r>
              <a:rPr lang="en-US" altLang="nl-BE" sz="1600" dirty="0" smtClean="0">
                <a:latin typeface="Calibri" pitchFamily="34" charset="0"/>
              </a:rPr>
              <a:t>Timeline</a:t>
            </a:r>
          </a:p>
          <a:p>
            <a:pPr eaLnBrk="1" hangingPunct="1">
              <a:buFont typeface="News Gothic MT" charset="0"/>
              <a:buAutoNum type="arabicPeriod"/>
              <a:defRPr/>
            </a:pPr>
            <a:endParaRPr lang="en-US" altLang="nl-BE" sz="1600" dirty="0">
              <a:latin typeface="Calibri" pitchFamily="34" charset="0"/>
            </a:endParaRPr>
          </a:p>
          <a:p>
            <a:pPr eaLnBrk="1" hangingPunct="1">
              <a:buFont typeface="News Gothic MT" charset="0"/>
              <a:buAutoNum type="arabicPeriod"/>
              <a:defRPr/>
            </a:pPr>
            <a:r>
              <a:rPr lang="en-US" altLang="nl-BE" sz="1600" dirty="0" smtClean="0">
                <a:latin typeface="Calibri" pitchFamily="34" charset="0"/>
              </a:rPr>
              <a:t>Design phase</a:t>
            </a:r>
          </a:p>
          <a:p>
            <a:pPr eaLnBrk="1" hangingPunct="1">
              <a:buFont typeface="News Gothic MT" charset="0"/>
              <a:buAutoNum type="arabicPeriod"/>
              <a:defRPr/>
            </a:pPr>
            <a:endParaRPr lang="en-US" altLang="nl-BE" sz="1600" dirty="0" smtClean="0">
              <a:latin typeface="Calibri" pitchFamily="34" charset="0"/>
            </a:endParaRPr>
          </a:p>
          <a:p>
            <a:pPr eaLnBrk="1" hangingPunct="1">
              <a:buFont typeface="News Gothic MT" charset="0"/>
              <a:buAutoNum type="arabicPeriod"/>
              <a:defRPr/>
            </a:pPr>
            <a:r>
              <a:rPr lang="en-US" altLang="nl-BE" sz="1600" dirty="0">
                <a:latin typeface="Calibri" pitchFamily="34" charset="0"/>
              </a:rPr>
              <a:t>Building </a:t>
            </a:r>
            <a:r>
              <a:rPr lang="en-US" altLang="nl-BE" sz="1600" dirty="0" smtClean="0">
                <a:latin typeface="Calibri" pitchFamily="34" charset="0"/>
              </a:rPr>
              <a:t>phase</a:t>
            </a:r>
            <a:endParaRPr lang="en-US" altLang="nl-BE" sz="1600" dirty="0">
              <a:latin typeface="Calibri" pitchFamily="34" charset="0"/>
            </a:endParaRPr>
          </a:p>
        </p:txBody>
      </p:sp>
      <p:sp>
        <p:nvSpPr>
          <p:cNvPr id="19458" name="Rechthoek 2"/>
          <p:cNvSpPr>
            <a:spLocks noChangeArrowheads="1"/>
          </p:cNvSpPr>
          <p:nvPr/>
        </p:nvSpPr>
        <p:spPr bwMode="auto">
          <a:xfrm>
            <a:off x="0" y="825500"/>
            <a:ext cx="9144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nl-BE" b="1" dirty="0" smtClean="0">
                <a:solidFill>
                  <a:srgbClr val="54937C"/>
                </a:solidFill>
                <a:latin typeface="Calibri" pitchFamily="34" charset="0"/>
              </a:rPr>
              <a:t>Overview</a:t>
            </a:r>
            <a:endParaRPr lang="en-US" altLang="nl-BE" b="1" dirty="0">
              <a:solidFill>
                <a:srgbClr val="54937C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134937" y="1322388"/>
            <a:ext cx="4031621" cy="366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sz="1600" b="1" cap="small" dirty="0" smtClean="0">
                <a:latin typeface="Calibri" panose="020F0502020204030204" pitchFamily="34" charset="0"/>
              </a:rPr>
              <a:t>Tow-tank tests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latin typeface="Calibri" panose="020F0502020204030204" pitchFamily="34" charset="0"/>
              </a:rPr>
              <a:t>Propulsion tests with stock propeller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latin typeface="Calibri" panose="020F0502020204030204" pitchFamily="34" charset="0"/>
              </a:rPr>
              <a:t>Propulsion tests with design propeller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latin typeface="Calibri" panose="020F0502020204030204" pitchFamily="34" charset="0"/>
              </a:rPr>
              <a:t>Cavitation tests propeller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latin typeface="Calibri" panose="020F0502020204030204" pitchFamily="34" charset="0"/>
              </a:rPr>
              <a:t>Seakeeping tests incl. roll reduction tank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latin typeface="Calibri" panose="020F0502020204030204" pitchFamily="34" charset="0"/>
              </a:rPr>
              <a:t>Bubble-sweep down tests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en-US" sz="1600" dirty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1600" b="1" dirty="0" smtClean="0">
              <a:latin typeface="Calibri" panose="020F0502020204030204" pitchFamily="34" charset="0"/>
            </a:endParaRPr>
          </a:p>
          <a:p>
            <a:pPr algn="just">
              <a:defRPr/>
            </a:pPr>
            <a:r>
              <a:rPr lang="en-US" sz="1600" b="1" dirty="0" smtClean="0">
                <a:latin typeface="Calibri" panose="020F0502020204030204" pitchFamily="34" charset="0"/>
              </a:rPr>
              <a:t>Large effort by Rolls-Royce </a:t>
            </a:r>
            <a:r>
              <a:rPr lang="en-US" sz="1600" b="1" dirty="0">
                <a:latin typeface="Calibri" panose="020F0502020204030204" pitchFamily="34" charset="0"/>
              </a:rPr>
              <a:t>M</a:t>
            </a:r>
            <a:r>
              <a:rPr lang="en-US" sz="1600" b="1" dirty="0" smtClean="0">
                <a:latin typeface="Calibri" panose="020F0502020204030204" pitchFamily="34" charset="0"/>
              </a:rPr>
              <a:t>arine to design a silent but efficient propeller for a limited draft of 4.8 m.</a:t>
            </a:r>
            <a:endParaRPr lang="en-US" sz="1600" dirty="0" smtClean="0">
              <a:latin typeface="Calibri" panose="020F0502020204030204" pitchFamily="34" charset="0"/>
            </a:endParaRPr>
          </a:p>
        </p:txBody>
      </p:sp>
      <p:sp>
        <p:nvSpPr>
          <p:cNvPr id="6" name="Rechthoek 2"/>
          <p:cNvSpPr>
            <a:spLocks noChangeArrowheads="1"/>
          </p:cNvSpPr>
          <p:nvPr/>
        </p:nvSpPr>
        <p:spPr bwMode="auto">
          <a:xfrm>
            <a:off x="0" y="82550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nl-BE" sz="2400" b="1" dirty="0" smtClean="0">
                <a:solidFill>
                  <a:srgbClr val="54937C"/>
                </a:solidFill>
                <a:latin typeface="Calibri" pitchFamily="34" charset="0"/>
              </a:rPr>
              <a:t>Design phase</a:t>
            </a:r>
            <a:endParaRPr lang="en-US" altLang="nl-BE" dirty="0">
              <a:solidFill>
                <a:srgbClr val="54937C"/>
              </a:solidFill>
              <a:latin typeface="Calibri" pitchFamily="34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958" y="881608"/>
            <a:ext cx="1088725" cy="349746"/>
          </a:xfrm>
          <a:prstGeom prst="rect">
            <a:avLst/>
          </a:prstGeom>
        </p:spPr>
      </p:pic>
      <p:pic>
        <p:nvPicPr>
          <p:cNvPr id="5122" name="Picture 2" descr="http://www.belspo.be/belspo/NewRV/media/1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683" y="1343565"/>
            <a:ext cx="4572000" cy="2570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belspo.be/belspo/NewRV/media/1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683" y="3957800"/>
            <a:ext cx="4572000" cy="257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74613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2"/>
          <p:cNvSpPr>
            <a:spLocks noChangeArrowheads="1"/>
          </p:cNvSpPr>
          <p:nvPr/>
        </p:nvSpPr>
        <p:spPr bwMode="auto">
          <a:xfrm>
            <a:off x="0" y="82550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nl-BE" sz="2400" b="1" dirty="0" smtClean="0">
                <a:solidFill>
                  <a:srgbClr val="54937C"/>
                </a:solidFill>
                <a:latin typeface="Calibri" pitchFamily="34" charset="0"/>
              </a:rPr>
              <a:t>Building phase</a:t>
            </a:r>
            <a:endParaRPr lang="en-US" altLang="nl-BE" dirty="0">
              <a:solidFill>
                <a:srgbClr val="54937C"/>
              </a:solidFill>
              <a:latin typeface="Calibri" pitchFamily="34" charset="0"/>
            </a:endParaRPr>
          </a:p>
        </p:txBody>
      </p:sp>
      <p:pic>
        <p:nvPicPr>
          <p:cNvPr id="10242" name="Picture 2" descr="http://www.belspo.be/belspo/NewRV/media/2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44"/>
          <a:stretch/>
        </p:blipFill>
        <p:spPr bwMode="auto">
          <a:xfrm>
            <a:off x="34504" y="1337374"/>
            <a:ext cx="4424570" cy="2750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lievenn\Royal Belgian Institute of Natural Sciences\NewRV - Documenten\PR\Keel-laying 27.3.2019\100_ PUESTA QUILLA C7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876" y="3312544"/>
            <a:ext cx="4713252" cy="314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72000" y="1492371"/>
            <a:ext cx="4572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</a:rPr>
              <a:t>13.02.2019: First Steel cut</a:t>
            </a:r>
          </a:p>
          <a:p>
            <a:endParaRPr lang="en-US" sz="1600" dirty="0" smtClean="0">
              <a:latin typeface="Calibri" panose="020F0502020204030204" pitchFamily="34" charset="0"/>
            </a:endParaRPr>
          </a:p>
          <a:p>
            <a:endParaRPr lang="en-US" sz="1600" dirty="0" smtClean="0">
              <a:latin typeface="Calibri" panose="020F0502020204030204" pitchFamily="34" charset="0"/>
            </a:endParaRPr>
          </a:p>
          <a:p>
            <a:endParaRPr lang="en-US" sz="1600" dirty="0" smtClean="0">
              <a:latin typeface="Calibri" panose="020F0502020204030204" pitchFamily="34" charset="0"/>
            </a:endParaRPr>
          </a:p>
          <a:p>
            <a:endParaRPr lang="en-US" sz="1600" dirty="0" smtClean="0">
              <a:latin typeface="Calibri" panose="020F0502020204030204" pitchFamily="34" charset="0"/>
            </a:endParaRPr>
          </a:p>
          <a:p>
            <a:endParaRPr lang="en-US" sz="1600" dirty="0" smtClean="0">
              <a:latin typeface="Calibri" panose="020F0502020204030204" pitchFamily="34" charset="0"/>
            </a:endParaRPr>
          </a:p>
          <a:p>
            <a:pPr algn="r"/>
            <a:r>
              <a:rPr lang="en-US" sz="1600" dirty="0" smtClean="0">
                <a:latin typeface="Calibri" panose="020F0502020204030204" pitchFamily="34" charset="0"/>
              </a:rPr>
              <a:t>27.03.2019: Keel laying</a:t>
            </a:r>
            <a:endParaRPr lang="en-US" sz="1600" dirty="0">
              <a:latin typeface="Calibri" panose="020F0502020204030204" pitchFamily="34" charset="0"/>
            </a:endParaRPr>
          </a:p>
        </p:txBody>
      </p:sp>
      <p:pic>
        <p:nvPicPr>
          <p:cNvPr id="10244" name="Picture 4" descr="C:\Users\lievenn\Royal Belgian Institute of Natural Sciences\NewRV - Documenten\PR\20190321_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941" y="4308590"/>
            <a:ext cx="2123075" cy="2146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lievenn\Royal Belgian Institute of Natural Sciences\NewRV - Documenten\PR\Keel-laying 27.3.2019\131_ PUESTA QUILLA C72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947" y="4149636"/>
            <a:ext cx="3483128" cy="232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842871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2"/>
          <p:cNvSpPr>
            <a:spLocks noChangeArrowheads="1"/>
          </p:cNvSpPr>
          <p:nvPr/>
        </p:nvSpPr>
        <p:spPr bwMode="auto">
          <a:xfrm>
            <a:off x="0" y="82550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nl-BE" sz="2400" b="1" dirty="0" smtClean="0">
                <a:solidFill>
                  <a:srgbClr val="54937C"/>
                </a:solidFill>
                <a:latin typeface="Calibri" pitchFamily="34" charset="0"/>
              </a:rPr>
              <a:t>Building phase</a:t>
            </a:r>
            <a:endParaRPr lang="en-US" altLang="nl-BE" dirty="0">
              <a:solidFill>
                <a:srgbClr val="54937C"/>
              </a:solidFill>
              <a:latin typeface="Calibri" pitchFamily="34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27" y="1287463"/>
            <a:ext cx="6926146" cy="517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22998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2"/>
          <p:cNvSpPr>
            <a:spLocks noChangeArrowheads="1"/>
          </p:cNvSpPr>
          <p:nvPr/>
        </p:nvSpPr>
        <p:spPr bwMode="auto">
          <a:xfrm>
            <a:off x="0" y="82550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nl-BE" sz="2400" b="1" dirty="0" smtClean="0">
                <a:solidFill>
                  <a:srgbClr val="54937C"/>
                </a:solidFill>
                <a:latin typeface="Calibri" pitchFamily="34" charset="0"/>
              </a:rPr>
              <a:t>Building phase</a:t>
            </a:r>
            <a:endParaRPr lang="en-US" altLang="nl-BE" dirty="0">
              <a:solidFill>
                <a:srgbClr val="54937C"/>
              </a:solidFill>
              <a:latin typeface="Calibri" pitchFamily="34" charset="0"/>
            </a:endParaRPr>
          </a:p>
        </p:txBody>
      </p:sp>
      <p:pic>
        <p:nvPicPr>
          <p:cNvPr id="1026" name="Picture 2" descr="C:\Users\lievenn\Royal Belgian Institute of Natural Sciences\NewRV - Documenten\Supervision\Inspections\Steel\CC14\20190607-Inspection\IMG_20190607_10071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3" r="3586"/>
          <a:stretch/>
        </p:blipFill>
        <p:spPr bwMode="auto">
          <a:xfrm>
            <a:off x="0" y="2206869"/>
            <a:ext cx="4597477" cy="376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lievenn\Royal Belgian Institute of Natural Sciences\NewRV - Documenten\Supervision\Inspections\Steel\Daily patrol-General\20190603\IMG_20190603_07003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2"/>
          <a:stretch/>
        </p:blipFill>
        <p:spPr bwMode="auto">
          <a:xfrm>
            <a:off x="4693588" y="2206869"/>
            <a:ext cx="4450411" cy="376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465449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2"/>
          <p:cNvSpPr>
            <a:spLocks noChangeArrowheads="1"/>
          </p:cNvSpPr>
          <p:nvPr/>
        </p:nvSpPr>
        <p:spPr bwMode="auto">
          <a:xfrm>
            <a:off x="0" y="82550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nl-BE" sz="2400" b="1" dirty="0" smtClean="0">
                <a:solidFill>
                  <a:srgbClr val="54937C"/>
                </a:solidFill>
                <a:latin typeface="Calibri" pitchFamily="34" charset="0"/>
              </a:rPr>
              <a:t>Building phase</a:t>
            </a:r>
            <a:endParaRPr lang="en-US" altLang="nl-BE" dirty="0">
              <a:solidFill>
                <a:srgbClr val="54937C"/>
              </a:solidFill>
              <a:latin typeface="Calibri" pitchFamily="34" charset="0"/>
            </a:endParaRPr>
          </a:p>
        </p:txBody>
      </p:sp>
      <p:sp>
        <p:nvSpPr>
          <p:cNvPr id="2" name="AutoShape 2" descr="http://80.26.152.207:8123/mjpegstream.cgi?-chn=1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sp>
        <p:nvSpPr>
          <p:cNvPr id="3" name="AutoShape 4" descr="http://80.26.152.207:8123/mjpegstream.cgi?-chn=1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sp>
        <p:nvSpPr>
          <p:cNvPr id="4" name="AutoShape 6" descr="http://80.26.152.207:8123/mjpegstream.cgi?-chn=11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7801"/>
            <a:ext cx="9144000" cy="5147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13055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4"/>
          <p:cNvSpPr>
            <a:spLocks noChangeArrowheads="1"/>
          </p:cNvSpPr>
          <p:nvPr/>
        </p:nvSpPr>
        <p:spPr bwMode="auto">
          <a:xfrm>
            <a:off x="0" y="5841255"/>
            <a:ext cx="9144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nl-BE" sz="1600" dirty="0" smtClean="0">
                <a:latin typeface="Calibri" pitchFamily="34" charset="0"/>
              </a:rPr>
              <a:t>Please visit: </a:t>
            </a:r>
            <a:r>
              <a:rPr lang="en-US" altLang="nl-BE" sz="1600" dirty="0" smtClean="0">
                <a:latin typeface="Calibri" pitchFamily="34" charset="0"/>
                <a:hlinkClick r:id="rId3"/>
              </a:rPr>
              <a:t>odnature.naturalsciences.be/belgica</a:t>
            </a:r>
            <a:r>
              <a:rPr lang="en-US" altLang="nl-BE" sz="1600" dirty="0" smtClean="0">
                <a:latin typeface="Calibri" pitchFamily="34" charset="0"/>
              </a:rPr>
              <a:t> </a:t>
            </a:r>
            <a:r>
              <a:rPr lang="en-US" altLang="nl-BE" sz="1600" dirty="0">
                <a:latin typeface="Calibri" pitchFamily="34" charset="0"/>
                <a:cs typeface="Arial" pitchFamily="34" charset="0"/>
              </a:rPr>
              <a:t>&amp; </a:t>
            </a:r>
            <a:r>
              <a:rPr lang="en-US" altLang="nl-BE" sz="1600" dirty="0">
                <a:latin typeface="Calibri" pitchFamily="34" charset="0"/>
                <a:cs typeface="Arial" pitchFamily="34" charset="0"/>
                <a:hlinkClick r:id="rId4"/>
              </a:rPr>
              <a:t>belspo.be/NewRV </a:t>
            </a:r>
            <a:endParaRPr lang="en-US" altLang="nl-BE" sz="1600" dirty="0">
              <a:latin typeface="Calibri" pitchFamily="34" charset="0"/>
            </a:endParaRPr>
          </a:p>
          <a:p>
            <a:pPr algn="ctr" eaLnBrk="1" hangingPunct="1"/>
            <a:endParaRPr lang="en-US" altLang="nl-BE" sz="800" dirty="0" smtClean="0">
              <a:latin typeface="Calibri" pitchFamily="34" charset="0"/>
              <a:cs typeface="Arial" pitchFamily="34" charset="0"/>
            </a:endParaRPr>
          </a:p>
          <a:p>
            <a:pPr algn="ctr" eaLnBrk="1" hangingPunct="1"/>
            <a:r>
              <a:rPr lang="en-US" altLang="nl-BE" sz="1600" dirty="0" smtClean="0">
                <a:latin typeface="Calibri" pitchFamily="34" charset="0"/>
                <a:cs typeface="Arial" pitchFamily="34" charset="0"/>
              </a:rPr>
              <a:t>Website, Facebook, Twitter, etc.</a:t>
            </a:r>
          </a:p>
          <a:p>
            <a:pPr algn="ctr" eaLnBrk="1" hangingPunct="1"/>
            <a:r>
              <a:rPr lang="en-US" altLang="nl-BE" sz="1600" dirty="0" smtClean="0">
                <a:latin typeface="Calibri" pitchFamily="34" charset="0"/>
                <a:cs typeface="Arial" pitchFamily="34" charset="0"/>
              </a:rPr>
              <a:t>                                                             </a:t>
            </a:r>
            <a:endParaRPr lang="en-US" altLang="nl-BE" sz="1600" dirty="0">
              <a:latin typeface="Calibri" pitchFamily="34" charset="0"/>
            </a:endParaRPr>
          </a:p>
        </p:txBody>
      </p:sp>
      <p:sp>
        <p:nvSpPr>
          <p:cNvPr id="60419" name="Rechthoek 2"/>
          <p:cNvSpPr>
            <a:spLocks noChangeArrowheads="1"/>
          </p:cNvSpPr>
          <p:nvPr/>
        </p:nvSpPr>
        <p:spPr bwMode="auto">
          <a:xfrm>
            <a:off x="0" y="82550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nl-BE" b="1" dirty="0" smtClean="0">
                <a:solidFill>
                  <a:srgbClr val="54937C"/>
                </a:solidFill>
                <a:latin typeface="Calibri" pitchFamily="34" charset="0"/>
              </a:rPr>
              <a:t>Thank you! </a:t>
            </a:r>
            <a:endParaRPr lang="en-US" altLang="nl-BE" b="1" dirty="0">
              <a:solidFill>
                <a:srgbClr val="54937C"/>
              </a:solidFill>
              <a:latin typeface="Calibri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8" b="9024"/>
          <a:stretch/>
        </p:blipFill>
        <p:spPr bwMode="auto">
          <a:xfrm>
            <a:off x="0" y="1354369"/>
            <a:ext cx="9144000" cy="4295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499148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134938" y="1253380"/>
            <a:ext cx="89154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en-US" altLang="nl-BE" sz="1600" b="1" dirty="0" smtClean="0">
                <a:latin typeface="Calibri" pitchFamily="34" charset="0"/>
              </a:rPr>
              <a:t>2018-2020</a:t>
            </a:r>
          </a:p>
          <a:p>
            <a:pPr>
              <a:lnSpc>
                <a:spcPct val="150000"/>
              </a:lnSpc>
              <a:defRPr/>
            </a:pPr>
            <a:r>
              <a:rPr lang="en-US" sz="1600" dirty="0" smtClean="0">
                <a:latin typeface="Calibri" panose="020F0502020204030204" pitchFamily="34" charset="0"/>
              </a:rPr>
              <a:t>Pre-June 2018	See poster and previous ERVO presentations (2005 - 2018)</a:t>
            </a:r>
          </a:p>
          <a:p>
            <a:pPr>
              <a:lnSpc>
                <a:spcPct val="150000"/>
              </a:lnSpc>
              <a:defRPr/>
            </a:pPr>
            <a:r>
              <a:rPr lang="en-US" sz="1600" dirty="0" smtClean="0">
                <a:latin typeface="Calibri" panose="020F0502020204030204" pitchFamily="34" charset="0"/>
              </a:rPr>
              <a:t>June 2018		Signed contract (= tender + offer &amp; notification)</a:t>
            </a:r>
            <a:endParaRPr lang="en-US" sz="1600" dirty="0">
              <a:latin typeface="Calibri" panose="020F050202020403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sz="1600" dirty="0" smtClean="0">
                <a:latin typeface="Calibri" panose="020F0502020204030204" pitchFamily="34" charset="0"/>
              </a:rPr>
              <a:t>2018-2019 	Design </a:t>
            </a:r>
            <a:r>
              <a:rPr lang="en-US" sz="1600" dirty="0">
                <a:latin typeface="Calibri" panose="020F0502020204030204" pitchFamily="34" charset="0"/>
              </a:rPr>
              <a:t>phase </a:t>
            </a:r>
            <a:r>
              <a:rPr lang="en-US" sz="1600" dirty="0" smtClean="0">
                <a:latin typeface="Calibri" panose="020F0502020204030204" pitchFamily="34" charset="0"/>
              </a:rPr>
              <a:t>(</a:t>
            </a:r>
            <a:r>
              <a:rPr lang="en-US" sz="1600" dirty="0">
                <a:latin typeface="Calibri" panose="020F0502020204030204" pitchFamily="34" charset="0"/>
              </a:rPr>
              <a:t>8 months</a:t>
            </a:r>
            <a:r>
              <a:rPr lang="en-US" sz="1600" dirty="0" smtClean="0">
                <a:latin typeface="Calibri" panose="020F0502020204030204" pitchFamily="34" charset="0"/>
              </a:rPr>
              <a:t>) incl. setup onsite team </a:t>
            </a:r>
          </a:p>
          <a:p>
            <a:pPr>
              <a:lnSpc>
                <a:spcPct val="150000"/>
              </a:lnSpc>
              <a:defRPr/>
            </a:pPr>
            <a:r>
              <a:rPr lang="en-US" sz="1600" dirty="0" smtClean="0">
                <a:latin typeface="Calibri" panose="020F0502020204030204" pitchFamily="34" charset="0"/>
              </a:rPr>
              <a:t>2018-2019 	Name-giving competition (high school students 12-16 years): RV Belgica </a:t>
            </a:r>
            <a:endParaRPr lang="en-US" sz="1600" dirty="0">
              <a:latin typeface="Calibri" panose="020F050202020403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sz="1600" dirty="0" smtClean="0">
                <a:latin typeface="Calibri" panose="020F0502020204030204" pitchFamily="34" charset="0"/>
              </a:rPr>
              <a:t>2019-2020 	Building </a:t>
            </a:r>
            <a:r>
              <a:rPr lang="en-US" sz="1600" dirty="0">
                <a:latin typeface="Calibri" panose="020F0502020204030204" pitchFamily="34" charset="0"/>
              </a:rPr>
              <a:t>phase </a:t>
            </a:r>
            <a:r>
              <a:rPr lang="en-US" sz="1600" dirty="0" smtClean="0">
                <a:latin typeface="Calibri" panose="020F0502020204030204" pitchFamily="34" charset="0"/>
              </a:rPr>
              <a:t>(</a:t>
            </a:r>
            <a:r>
              <a:rPr lang="en-US" sz="1600" dirty="0">
                <a:latin typeface="Calibri" panose="020F0502020204030204" pitchFamily="34" charset="0"/>
              </a:rPr>
              <a:t>20 months)</a:t>
            </a:r>
          </a:p>
          <a:p>
            <a:pPr>
              <a:lnSpc>
                <a:spcPct val="150000"/>
              </a:lnSpc>
              <a:defRPr/>
            </a:pPr>
            <a:r>
              <a:rPr lang="en-US" sz="1600" dirty="0" smtClean="0">
                <a:latin typeface="Calibri" panose="020F0502020204030204" pitchFamily="34" charset="0"/>
              </a:rPr>
              <a:t>2019-2020		Procurement private operator (mixed crew: military &amp; civil)</a:t>
            </a:r>
          </a:p>
          <a:p>
            <a:pPr>
              <a:lnSpc>
                <a:spcPct val="150000"/>
              </a:lnSpc>
              <a:defRPr/>
            </a:pPr>
            <a:r>
              <a:rPr lang="en-US" sz="1600" dirty="0" smtClean="0">
                <a:latin typeface="Calibri" panose="020F0502020204030204" pitchFamily="34" charset="0"/>
              </a:rPr>
              <a:t>2019-2020		New operational convention and business plan (Council of Ministers)</a:t>
            </a:r>
          </a:p>
          <a:p>
            <a:pPr>
              <a:lnSpc>
                <a:spcPct val="150000"/>
              </a:lnSpc>
              <a:defRPr/>
            </a:pPr>
            <a:r>
              <a:rPr lang="en-US" sz="1600" b="1" dirty="0" smtClean="0">
                <a:latin typeface="Calibri" panose="020F0502020204030204" pitchFamily="34" charset="0"/>
              </a:rPr>
              <a:t>Autumn</a:t>
            </a:r>
            <a:r>
              <a:rPr lang="en-US" sz="1600" dirty="0" smtClean="0">
                <a:latin typeface="Calibri" panose="020F0502020204030204" pitchFamily="34" charset="0"/>
              </a:rPr>
              <a:t> </a:t>
            </a:r>
            <a:r>
              <a:rPr lang="en-US" sz="1600" b="1" dirty="0" smtClean="0">
                <a:latin typeface="Calibri" panose="020F0502020204030204" pitchFamily="34" charset="0"/>
              </a:rPr>
              <a:t>2020 	Delivery new RV Belgica</a:t>
            </a:r>
          </a:p>
        </p:txBody>
      </p:sp>
      <p:sp>
        <p:nvSpPr>
          <p:cNvPr id="4" name="Rechthoek 2"/>
          <p:cNvSpPr>
            <a:spLocks noChangeArrowheads="1"/>
          </p:cNvSpPr>
          <p:nvPr/>
        </p:nvSpPr>
        <p:spPr bwMode="auto">
          <a:xfrm>
            <a:off x="0" y="82550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nl-BE" sz="2400" b="1" dirty="0" smtClean="0">
                <a:solidFill>
                  <a:srgbClr val="54937C"/>
                </a:solidFill>
                <a:latin typeface="Calibri" pitchFamily="34" charset="0"/>
              </a:rPr>
              <a:t>Timeline</a:t>
            </a:r>
            <a:endParaRPr lang="en-US" altLang="nl-BE" dirty="0">
              <a:solidFill>
                <a:srgbClr val="54937C"/>
              </a:solidFill>
              <a:latin typeface="Calibri" pitchFamily="34" charset="0"/>
            </a:endParaRPr>
          </a:p>
        </p:txBody>
      </p:sp>
      <p:pic>
        <p:nvPicPr>
          <p:cNvPr id="2050" name="Picture 2" descr="C:\Users\lievenn\Royal Belgian Institute of Natural Sciences\NewRV - Documenten\PR\Pressconference nov 18\BELSPO\NewRV_2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1"/>
          <a:stretch/>
        </p:blipFill>
        <p:spPr bwMode="auto">
          <a:xfrm>
            <a:off x="1999636" y="4623757"/>
            <a:ext cx="5144728" cy="1906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207801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134938" y="1322388"/>
            <a:ext cx="891540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9pPr>
          </a:lstStyle>
          <a:p>
            <a:pPr>
              <a:defRPr/>
            </a:pPr>
            <a:r>
              <a:rPr lang="en-US" sz="1600" b="1" cap="small" dirty="0">
                <a:latin typeface="Calibri" panose="020F0502020204030204" pitchFamily="34" charset="0"/>
              </a:rPr>
              <a:t>Full Ocean Research Vessel</a:t>
            </a:r>
          </a:p>
          <a:p>
            <a:pPr marL="449263" indent="-449263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latin typeface="Calibri" panose="020F0502020204030204" pitchFamily="34" charset="0"/>
              </a:rPr>
              <a:t>71.4 m </a:t>
            </a:r>
            <a:r>
              <a:rPr lang="en-US" sz="1600" dirty="0">
                <a:latin typeface="Calibri" panose="020F0502020204030204" pitchFamily="34" charset="0"/>
              </a:rPr>
              <a:t>length, </a:t>
            </a:r>
            <a:r>
              <a:rPr lang="en-US" sz="1600" dirty="0" smtClean="0">
                <a:latin typeface="Calibri" panose="020F0502020204030204" pitchFamily="34" charset="0"/>
              </a:rPr>
              <a:t>16.8m </a:t>
            </a:r>
            <a:r>
              <a:rPr lang="en-US" sz="1600" dirty="0">
                <a:latin typeface="Calibri" panose="020F0502020204030204" pitchFamily="34" charset="0"/>
              </a:rPr>
              <a:t>beam, max. 4.8 </a:t>
            </a:r>
            <a:r>
              <a:rPr lang="en-US" sz="1600" dirty="0" smtClean="0">
                <a:latin typeface="Calibri" panose="020F0502020204030204" pitchFamily="34" charset="0"/>
              </a:rPr>
              <a:t>draft (cfr. coastal monitoring) </a:t>
            </a:r>
          </a:p>
          <a:p>
            <a:pPr marL="449263" indent="-449263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latin typeface="Calibri" panose="020F0502020204030204" pitchFamily="34" charset="0"/>
              </a:rPr>
              <a:t>11 </a:t>
            </a:r>
            <a:r>
              <a:rPr lang="en-US" sz="1600" dirty="0">
                <a:latin typeface="Calibri" panose="020F0502020204030204" pitchFamily="34" charset="0"/>
              </a:rPr>
              <a:t>kn operational speed (max. 13 kn)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Calibri" panose="020F0502020204030204" pitchFamily="34" charset="0"/>
              </a:rPr>
              <a:t>Able to deploy wide range of scientific gear up to 5000 m water depth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latin typeface="Calibri" panose="020F0502020204030204" pitchFamily="34" charset="0"/>
              </a:rPr>
              <a:t>North </a:t>
            </a:r>
            <a:r>
              <a:rPr lang="en-US" sz="1600" dirty="0">
                <a:latin typeface="Calibri" panose="020F0502020204030204" pitchFamily="34" charset="0"/>
              </a:rPr>
              <a:t>Sea, Atlantic Ocean, Mediterranean Sea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latin typeface="Calibri" panose="020F0502020204030204" pitchFamily="34" charset="0"/>
              </a:rPr>
              <a:t>Ice </a:t>
            </a:r>
            <a:r>
              <a:rPr lang="en-US" sz="1600" dirty="0">
                <a:latin typeface="Calibri" panose="020F0502020204030204" pitchFamily="34" charset="0"/>
              </a:rPr>
              <a:t>Class </a:t>
            </a:r>
            <a:r>
              <a:rPr lang="en-US" sz="1600" dirty="0" smtClean="0">
                <a:latin typeface="Calibri" panose="020F0502020204030204" pitchFamily="34" charset="0"/>
              </a:rPr>
              <a:t>for </a:t>
            </a:r>
            <a:r>
              <a:rPr lang="en-US" sz="1600" dirty="0">
                <a:latin typeface="Calibri" panose="020F0502020204030204" pitchFamily="34" charset="0"/>
              </a:rPr>
              <a:t>summer operations in Arctic </a:t>
            </a:r>
            <a:r>
              <a:rPr lang="en-US" sz="1600" dirty="0" smtClean="0">
                <a:latin typeface="Calibri" panose="020F0502020204030204" pitchFamily="34" charset="0"/>
              </a:rPr>
              <a:t>areas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Calibri" panose="020F0502020204030204" pitchFamily="34" charset="0"/>
              </a:rPr>
              <a:t>Class: DNV-GL ✠1A; </a:t>
            </a:r>
            <a:r>
              <a:rPr lang="en-US" sz="1600" dirty="0" smtClean="0">
                <a:latin typeface="Calibri" panose="020F0502020204030204" pitchFamily="34" charset="0"/>
              </a:rPr>
              <a:t>ICE-1C; </a:t>
            </a:r>
            <a:r>
              <a:rPr lang="en-US" sz="1600" dirty="0">
                <a:latin typeface="Calibri" panose="020F0502020204030204" pitchFamily="34" charset="0"/>
              </a:rPr>
              <a:t>SPS; E0; DYNPOS(AUTR); COMF-V(2); COMF-C(2); BWM-T; TMON; Silent-R; NAUT(AW)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en-US" sz="1600" dirty="0">
              <a:latin typeface="Calibri" panose="020F0502020204030204" pitchFamily="34" charset="0"/>
            </a:endParaRPr>
          </a:p>
          <a:p>
            <a:pPr marL="457200" lvl="1" indent="0">
              <a:defRPr/>
            </a:pPr>
            <a:endParaRPr lang="en-US" sz="1600" dirty="0">
              <a:latin typeface="Calibri" panose="020F0502020204030204" pitchFamily="34" charset="0"/>
            </a:endParaRPr>
          </a:p>
        </p:txBody>
      </p:sp>
      <p:sp>
        <p:nvSpPr>
          <p:cNvPr id="5" name="Rechthoek 2"/>
          <p:cNvSpPr>
            <a:spLocks noChangeArrowheads="1"/>
          </p:cNvSpPr>
          <p:nvPr/>
        </p:nvSpPr>
        <p:spPr bwMode="auto">
          <a:xfrm>
            <a:off x="0" y="82550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nl-BE" sz="2400" b="1" dirty="0" smtClean="0">
                <a:solidFill>
                  <a:srgbClr val="54937C"/>
                </a:solidFill>
                <a:latin typeface="Calibri" pitchFamily="34" charset="0"/>
              </a:rPr>
              <a:t>Design phase</a:t>
            </a:r>
            <a:endParaRPr lang="en-US" altLang="nl-BE" dirty="0">
              <a:solidFill>
                <a:srgbClr val="54937C"/>
              </a:solidFill>
              <a:latin typeface="Calibri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t="6667" r="8681" b="7333"/>
          <a:stretch>
            <a:fillRect/>
          </a:stretch>
        </p:blipFill>
        <p:spPr bwMode="auto">
          <a:xfrm>
            <a:off x="3320595" y="4014047"/>
            <a:ext cx="2502810" cy="2442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922716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0" y="6232261"/>
            <a:ext cx="9144000" cy="2923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40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1489"/>
            <a:ext cx="9144000" cy="3934597"/>
          </a:xfrm>
          <a:prstGeom prst="rect">
            <a:avLst/>
          </a:prstGeom>
        </p:spPr>
      </p:pic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134938" y="1322388"/>
            <a:ext cx="8915400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9pPr>
          </a:lstStyle>
          <a:p>
            <a:pPr>
              <a:defRPr/>
            </a:pPr>
            <a:r>
              <a:rPr lang="en-US" sz="1600" b="1" cap="small" dirty="0">
                <a:latin typeface="Calibri" panose="020F0502020204030204" pitchFamily="34" charset="0"/>
              </a:rPr>
              <a:t>Silent Research </a:t>
            </a:r>
            <a:r>
              <a:rPr lang="en-US" sz="1600" b="1" cap="small" dirty="0" smtClean="0">
                <a:latin typeface="Calibri" panose="020F0502020204030204" pitchFamily="34" charset="0"/>
              </a:rPr>
              <a:t>Ship – Green Ship</a:t>
            </a:r>
            <a:endParaRPr lang="en-US" sz="1600" b="1" cap="small" dirty="0">
              <a:latin typeface="Calibri" panose="020F050202020403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latin typeface="Calibri" panose="020F0502020204030204" pitchFamily="34" charset="0"/>
              </a:rPr>
              <a:t>Diesel-Electric propulsion (</a:t>
            </a:r>
            <a:r>
              <a:rPr lang="en-US" sz="1600" dirty="0">
                <a:latin typeface="Calibri" panose="020F0502020204030204" pitchFamily="34" charset="0"/>
              </a:rPr>
              <a:t>AC) </a:t>
            </a:r>
            <a:r>
              <a:rPr lang="en-US" sz="1600" dirty="0" smtClean="0">
                <a:latin typeface="Calibri" panose="020F0502020204030204" pitchFamily="34" charset="0"/>
              </a:rPr>
              <a:t>(3*ABC </a:t>
            </a:r>
            <a:r>
              <a:rPr lang="en-US" sz="1600" dirty="0">
                <a:latin typeface="Calibri" panose="020F0502020204030204" pitchFamily="34" charset="0"/>
              </a:rPr>
              <a:t>– Rolls-Royce </a:t>
            </a:r>
            <a:r>
              <a:rPr lang="en-US" sz="1600" dirty="0" smtClean="0">
                <a:latin typeface="Calibri" panose="020F0502020204030204" pitchFamily="34" charset="0"/>
              </a:rPr>
              <a:t>+ 2* </a:t>
            </a:r>
            <a:r>
              <a:rPr lang="en-US" sz="1600" dirty="0" err="1" smtClean="0">
                <a:latin typeface="Calibri" panose="020F0502020204030204" pitchFamily="34" charset="0"/>
              </a:rPr>
              <a:t>Indar</a:t>
            </a:r>
            <a:r>
              <a:rPr lang="en-US" sz="1600" dirty="0">
                <a:latin typeface="Calibri" panose="020F0502020204030204" pitchFamily="34" charset="0"/>
              </a:rPr>
              <a:t>; </a:t>
            </a:r>
            <a:r>
              <a:rPr lang="en-US" sz="1600" dirty="0" smtClean="0">
                <a:latin typeface="Calibri" panose="020F0502020204030204" pitchFamily="34" charset="0"/>
              </a:rPr>
              <a:t>twin </a:t>
            </a:r>
            <a:r>
              <a:rPr lang="en-US" sz="1600" dirty="0">
                <a:latin typeface="Calibri" panose="020F0502020204030204" pitchFamily="34" charset="0"/>
              </a:rPr>
              <a:t>screw – 5-blade – fixed pitch)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Calibri" panose="020F0502020204030204" pitchFamily="34" charset="0"/>
              </a:rPr>
              <a:t>DNV-GL Silent-R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Calibri" panose="020F0502020204030204" pitchFamily="34" charset="0"/>
              </a:rPr>
              <a:t>MARPOL TIER III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latin typeface="Calibri" panose="020F0502020204030204" pitchFamily="34" charset="0"/>
              </a:rPr>
              <a:t>Waste-heat recovery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latin typeface="Calibri" panose="020F0502020204030204" pitchFamily="34" charset="0"/>
              </a:rPr>
              <a:t>Energy-saving alternatives</a:t>
            </a:r>
          </a:p>
        </p:txBody>
      </p:sp>
      <p:sp>
        <p:nvSpPr>
          <p:cNvPr id="6" name="Rechthoek 2"/>
          <p:cNvSpPr>
            <a:spLocks noChangeArrowheads="1"/>
          </p:cNvSpPr>
          <p:nvPr/>
        </p:nvSpPr>
        <p:spPr bwMode="auto">
          <a:xfrm>
            <a:off x="0" y="82550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nl-BE" sz="2400" b="1" dirty="0" smtClean="0">
                <a:solidFill>
                  <a:srgbClr val="54937C"/>
                </a:solidFill>
                <a:latin typeface="Calibri" pitchFamily="34" charset="0"/>
              </a:rPr>
              <a:t>Design phase</a:t>
            </a:r>
            <a:endParaRPr lang="en-US" altLang="nl-BE" dirty="0">
              <a:solidFill>
                <a:srgbClr val="54937C"/>
              </a:solidFill>
              <a:latin typeface="Calibri" pitchFamily="34" charset="0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2110080" y="5907626"/>
            <a:ext cx="10134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2*1200 kW</a:t>
            </a:r>
            <a:endParaRPr lang="nl-BE" sz="14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1418448" y="6244658"/>
            <a:ext cx="9220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2*535 kW</a:t>
            </a:r>
            <a:endParaRPr lang="nl-BE" sz="14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6907592" y="6238802"/>
            <a:ext cx="9220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2*730 kW</a:t>
            </a:r>
            <a:endParaRPr lang="nl-BE" sz="14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3417168" y="5904706"/>
            <a:ext cx="10134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2*1780 kW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3408376" y="6238802"/>
            <a:ext cx="10134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dirty="0">
                <a:solidFill>
                  <a:srgbClr val="FF0000"/>
                </a:solidFill>
                <a:latin typeface="Calibri" panose="020F0502020204030204" pitchFamily="34" charset="0"/>
              </a:rPr>
              <a:t>1*1335 kW</a:t>
            </a:r>
          </a:p>
        </p:txBody>
      </p:sp>
    </p:spTree>
    <p:extLst>
      <p:ext uri="{BB962C8B-B14F-4D97-AF65-F5344CB8AC3E}">
        <p14:creationId xmlns:p14="http://schemas.microsoft.com/office/powerpoint/2010/main" val="287135333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134938" y="1227502"/>
            <a:ext cx="89154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sz="1600" b="1" cap="small" dirty="0" smtClean="0">
                <a:latin typeface="Calibri" panose="020F0502020204030204" pitchFamily="34" charset="0"/>
              </a:rPr>
              <a:t>New capabilities</a:t>
            </a:r>
            <a:endParaRPr lang="en-US" sz="1600" b="1" cap="small" dirty="0">
              <a:latin typeface="Calibri" panose="020F050202020403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Calibri" panose="020F0502020204030204" pitchFamily="34" charset="0"/>
              </a:rPr>
              <a:t>Dynamic Positioning Class 2 (DP-2) (2 </a:t>
            </a:r>
            <a:r>
              <a:rPr lang="en-US" sz="1600" dirty="0" smtClean="0">
                <a:latin typeface="Calibri" panose="020F0502020204030204" pitchFamily="34" charset="0"/>
              </a:rPr>
              <a:t>stern &amp; </a:t>
            </a:r>
            <a:r>
              <a:rPr lang="en-US" sz="1600" dirty="0">
                <a:latin typeface="Calibri" panose="020F0502020204030204" pitchFamily="34" charset="0"/>
              </a:rPr>
              <a:t>2 bow thrusters)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latin typeface="Calibri" panose="020F0502020204030204" pitchFamily="34" charset="0"/>
              </a:rPr>
              <a:t>Hoppe roll reduction system</a:t>
            </a:r>
            <a:endParaRPr lang="en-US" sz="1600" dirty="0">
              <a:latin typeface="Calibri" panose="020F050202020403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Calibri" panose="020F0502020204030204" pitchFamily="34" charset="0"/>
              </a:rPr>
              <a:t>12 crew – 28 scientists &amp; marine technicians </a:t>
            </a:r>
            <a:r>
              <a:rPr lang="en-US" sz="1600" dirty="0" smtClean="0">
                <a:latin typeface="Calibri" panose="020F0502020204030204" pitchFamily="34" charset="0"/>
              </a:rPr>
              <a:t>(14 </a:t>
            </a:r>
            <a:r>
              <a:rPr lang="en-US" sz="1600" dirty="0">
                <a:latin typeface="Calibri" panose="020F0502020204030204" pitchFamily="34" charset="0"/>
              </a:rPr>
              <a:t>single - </a:t>
            </a:r>
            <a:r>
              <a:rPr lang="en-US" sz="1600" dirty="0" smtClean="0">
                <a:latin typeface="Calibri" panose="020F0502020204030204" pitchFamily="34" charset="0"/>
              </a:rPr>
              <a:t>13 double cabins)</a:t>
            </a:r>
            <a:endParaRPr lang="en-US" sz="1600" dirty="0">
              <a:latin typeface="Calibri" panose="020F050202020403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latin typeface="Calibri" panose="020F0502020204030204" pitchFamily="34" charset="0"/>
              </a:rPr>
              <a:t>30 </a:t>
            </a:r>
            <a:r>
              <a:rPr lang="en-US" sz="1600" dirty="0">
                <a:latin typeface="Calibri" panose="020F0502020204030204" pitchFamily="34" charset="0"/>
              </a:rPr>
              <a:t>day autonomy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Calibri" panose="020F0502020204030204" pitchFamily="34" charset="0"/>
              </a:rPr>
              <a:t>300 </a:t>
            </a:r>
            <a:r>
              <a:rPr lang="en-US" sz="1600" dirty="0" smtClean="0">
                <a:latin typeface="Calibri" panose="020F0502020204030204" pitchFamily="34" charset="0"/>
              </a:rPr>
              <a:t>days/year </a:t>
            </a:r>
            <a:r>
              <a:rPr lang="en-US" sz="1600" dirty="0">
                <a:latin typeface="Calibri" panose="020F0502020204030204" pitchFamily="34" charset="0"/>
              </a:rPr>
              <a:t>at </a:t>
            </a:r>
            <a:r>
              <a:rPr lang="en-US" sz="1600" dirty="0" smtClean="0">
                <a:latin typeface="Calibri" panose="020F0502020204030204" pitchFamily="34" charset="0"/>
              </a:rPr>
              <a:t>sea (operating cost 4,3 M€/year incl. VAT)</a:t>
            </a:r>
          </a:p>
          <a:p>
            <a:pPr marL="457200" lvl="1" indent="0">
              <a:lnSpc>
                <a:spcPct val="150000"/>
              </a:lnSpc>
              <a:defRPr/>
            </a:pPr>
            <a:endParaRPr lang="en-US" sz="1600" dirty="0">
              <a:latin typeface="Calibri" panose="020F050202020403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1643" y="3552092"/>
            <a:ext cx="5241989" cy="2950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hthoek 2"/>
          <p:cNvSpPr>
            <a:spLocks noChangeArrowheads="1"/>
          </p:cNvSpPr>
          <p:nvPr/>
        </p:nvSpPr>
        <p:spPr bwMode="auto">
          <a:xfrm>
            <a:off x="0" y="82550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nl-BE" sz="2400" b="1" dirty="0" smtClean="0">
                <a:solidFill>
                  <a:srgbClr val="54937C"/>
                </a:solidFill>
                <a:latin typeface="Calibri" pitchFamily="34" charset="0"/>
              </a:rPr>
              <a:t>Design phase</a:t>
            </a:r>
            <a:endParaRPr lang="en-US" altLang="nl-BE" dirty="0">
              <a:solidFill>
                <a:srgbClr val="54937C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11240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134938" y="1322388"/>
            <a:ext cx="8915400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9pPr>
          </a:lstStyle>
          <a:p>
            <a:pPr>
              <a:defRPr/>
            </a:pPr>
            <a:r>
              <a:rPr lang="en-US" sz="1600" b="1" cap="small" dirty="0" smtClean="0">
                <a:latin typeface="Calibri" panose="020F0502020204030204" pitchFamily="34" charset="0"/>
              </a:rPr>
              <a:t>Space for science </a:t>
            </a:r>
          </a:p>
          <a:p>
            <a:pPr>
              <a:defRPr/>
            </a:pPr>
            <a:endParaRPr lang="en-US" sz="400" b="1" dirty="0" smtClean="0">
              <a:latin typeface="Calibri" panose="020F0502020204030204" pitchFamily="34" charset="0"/>
            </a:endParaRPr>
          </a:p>
          <a:p>
            <a:pPr indent="-457200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latin typeface="Calibri" panose="020F0502020204030204" pitchFamily="34" charset="0"/>
              </a:rPr>
              <a:t>Crow’s </a:t>
            </a:r>
            <a:r>
              <a:rPr lang="en-US" sz="1600" dirty="0">
                <a:latin typeface="Calibri" panose="020F0502020204030204" pitchFamily="34" charset="0"/>
              </a:rPr>
              <a:t>Nest  </a:t>
            </a:r>
            <a:r>
              <a:rPr lang="en-US" sz="1600" dirty="0" smtClean="0">
                <a:latin typeface="Calibri" panose="020F0502020204030204" pitchFamily="34" charset="0"/>
              </a:rPr>
              <a:t>(8 m</a:t>
            </a:r>
            <a:r>
              <a:rPr lang="en-US" sz="1600" baseline="30000" dirty="0" smtClean="0">
                <a:latin typeface="Calibri" panose="020F0502020204030204" pitchFamily="34" charset="0"/>
              </a:rPr>
              <a:t>2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  <a:p>
            <a:pPr indent="-45720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Calibri" panose="020F0502020204030204" pitchFamily="34" charset="0"/>
              </a:rPr>
              <a:t>Operational Center (60 </a:t>
            </a:r>
            <a:r>
              <a:rPr lang="en-US" sz="1600" dirty="0" smtClean="0">
                <a:latin typeface="Calibri" panose="020F0502020204030204" pitchFamily="34" charset="0"/>
              </a:rPr>
              <a:t>m</a:t>
            </a:r>
            <a:r>
              <a:rPr lang="en-US" sz="1600" baseline="30000" dirty="0" smtClean="0">
                <a:latin typeface="Calibri" panose="020F0502020204030204" pitchFamily="34" charset="0"/>
              </a:rPr>
              <a:t>2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</a:p>
          <a:p>
            <a:pPr indent="-457200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latin typeface="Calibri" panose="020F0502020204030204" pitchFamily="34" charset="0"/>
              </a:rPr>
              <a:t>Scientific Lab / Conf. Room  (51 m</a:t>
            </a:r>
            <a:r>
              <a:rPr lang="en-US" sz="1600" baseline="30000" dirty="0" smtClean="0">
                <a:latin typeface="Calibri" panose="020F0502020204030204" pitchFamily="34" charset="0"/>
              </a:rPr>
              <a:t>2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</a:p>
          <a:p>
            <a:pPr indent="-457200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latin typeface="Calibri" panose="020F0502020204030204" pitchFamily="34" charset="0"/>
              </a:rPr>
              <a:t>ICT </a:t>
            </a:r>
            <a:r>
              <a:rPr lang="en-US" sz="1600" dirty="0">
                <a:latin typeface="Calibri" panose="020F0502020204030204" pitchFamily="34" charset="0"/>
              </a:rPr>
              <a:t>Room (26 m</a:t>
            </a:r>
            <a:r>
              <a:rPr lang="en-US" sz="1600" baseline="30000" dirty="0">
                <a:latin typeface="Calibri" panose="020F0502020204030204" pitchFamily="34" charset="0"/>
              </a:rPr>
              <a:t>2</a:t>
            </a:r>
            <a:r>
              <a:rPr lang="en-US" sz="1600" dirty="0">
                <a:latin typeface="Calibri" panose="020F0502020204030204" pitchFamily="34" charset="0"/>
              </a:rPr>
              <a:t>)</a:t>
            </a:r>
          </a:p>
          <a:p>
            <a:pPr indent="-457200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latin typeface="Calibri" panose="020F0502020204030204" pitchFamily="34" charset="0"/>
              </a:rPr>
              <a:t>Wet </a:t>
            </a:r>
            <a:r>
              <a:rPr lang="en-US" sz="1600" dirty="0">
                <a:latin typeface="Calibri" panose="020F0502020204030204" pitchFamily="34" charset="0"/>
              </a:rPr>
              <a:t>Lab  </a:t>
            </a:r>
            <a:r>
              <a:rPr lang="en-US" sz="1600" dirty="0" smtClean="0">
                <a:latin typeface="Calibri" panose="020F0502020204030204" pitchFamily="34" charset="0"/>
              </a:rPr>
              <a:t>(46 </a:t>
            </a:r>
            <a:r>
              <a:rPr lang="en-US" sz="1600" dirty="0">
                <a:latin typeface="Calibri" panose="020F0502020204030204" pitchFamily="34" charset="0"/>
              </a:rPr>
              <a:t>m</a:t>
            </a:r>
            <a:r>
              <a:rPr lang="en-US" sz="1600" baseline="30000" dirty="0">
                <a:latin typeface="Calibri" panose="020F0502020204030204" pitchFamily="34" charset="0"/>
              </a:rPr>
              <a:t>2</a:t>
            </a:r>
            <a:r>
              <a:rPr lang="en-US" sz="1600" dirty="0">
                <a:latin typeface="Calibri" panose="020F0502020204030204" pitchFamily="34" charset="0"/>
              </a:rPr>
              <a:t>)</a:t>
            </a:r>
          </a:p>
          <a:p>
            <a:pPr indent="-45720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Calibri" panose="020F0502020204030204" pitchFamily="34" charset="0"/>
              </a:rPr>
              <a:t>3 Dry Labs  </a:t>
            </a:r>
            <a:r>
              <a:rPr lang="en-US" sz="1600" dirty="0" smtClean="0">
                <a:latin typeface="Calibri" panose="020F0502020204030204" pitchFamily="34" charset="0"/>
              </a:rPr>
              <a:t>(19 &amp; 40 &amp; 33 </a:t>
            </a:r>
            <a:r>
              <a:rPr lang="en-US" sz="1600" dirty="0">
                <a:latin typeface="Calibri" panose="020F0502020204030204" pitchFamily="34" charset="0"/>
              </a:rPr>
              <a:t>m</a:t>
            </a:r>
            <a:r>
              <a:rPr lang="en-US" sz="1600" baseline="30000" dirty="0">
                <a:latin typeface="Calibri" panose="020F0502020204030204" pitchFamily="34" charset="0"/>
              </a:rPr>
              <a:t>2</a:t>
            </a:r>
            <a:r>
              <a:rPr lang="en-US" sz="1600" dirty="0">
                <a:latin typeface="Calibri" panose="020F0502020204030204" pitchFamily="34" charset="0"/>
              </a:rPr>
              <a:t>)</a:t>
            </a:r>
          </a:p>
          <a:p>
            <a:pPr indent="-45720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Calibri" panose="020F0502020204030204" pitchFamily="34" charset="0"/>
              </a:rPr>
              <a:t>CTD hangar  (</a:t>
            </a:r>
            <a:r>
              <a:rPr lang="en-US" sz="1600" dirty="0" smtClean="0">
                <a:latin typeface="Calibri" panose="020F0502020204030204" pitchFamily="34" charset="0"/>
              </a:rPr>
              <a:t>23 </a:t>
            </a:r>
            <a:r>
              <a:rPr lang="en-US" sz="1600" dirty="0">
                <a:latin typeface="Calibri" panose="020F0502020204030204" pitchFamily="34" charset="0"/>
              </a:rPr>
              <a:t>m</a:t>
            </a:r>
            <a:r>
              <a:rPr lang="en-US" sz="1600" baseline="30000" dirty="0">
                <a:latin typeface="Calibri" panose="020F0502020204030204" pitchFamily="34" charset="0"/>
              </a:rPr>
              <a:t>2</a:t>
            </a:r>
            <a:r>
              <a:rPr lang="en-US" sz="1600" dirty="0">
                <a:latin typeface="Calibri" panose="020F0502020204030204" pitchFamily="34" charset="0"/>
              </a:rPr>
              <a:t>)</a:t>
            </a:r>
          </a:p>
          <a:p>
            <a:pPr indent="-45720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Calibri" panose="020F0502020204030204" pitchFamily="34" charset="0"/>
              </a:rPr>
              <a:t>Science Hangar  (</a:t>
            </a:r>
            <a:r>
              <a:rPr lang="en-US" sz="1600" dirty="0" smtClean="0">
                <a:latin typeface="Calibri" panose="020F0502020204030204" pitchFamily="34" charset="0"/>
              </a:rPr>
              <a:t>78m</a:t>
            </a:r>
            <a:r>
              <a:rPr lang="en-US" sz="1600" baseline="30000" dirty="0" smtClean="0">
                <a:latin typeface="Calibri" panose="020F0502020204030204" pitchFamily="34" charset="0"/>
              </a:rPr>
              <a:t>2</a:t>
            </a:r>
            <a:r>
              <a:rPr lang="en-US" sz="1600" dirty="0" smtClean="0">
                <a:latin typeface="Calibri" panose="020F0502020204030204" pitchFamily="34" charset="0"/>
              </a:rPr>
              <a:t>,place </a:t>
            </a:r>
            <a:r>
              <a:rPr lang="en-US" sz="1600" dirty="0">
                <a:latin typeface="Calibri" panose="020F0502020204030204" pitchFamily="34" charset="0"/>
              </a:rPr>
              <a:t>for 2 ISO 20’ containers)</a:t>
            </a:r>
          </a:p>
          <a:p>
            <a:pPr indent="-45720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Calibri" panose="020F0502020204030204" pitchFamily="34" charset="0"/>
              </a:rPr>
              <a:t>Large AFT &amp; STBD decks  (place for 5 ISO 20’ containers)</a:t>
            </a:r>
          </a:p>
          <a:p>
            <a:pPr indent="-45720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Calibri" panose="020F0502020204030204" pitchFamily="34" charset="0"/>
              </a:rPr>
              <a:t>Diver Store  (7 m</a:t>
            </a:r>
            <a:r>
              <a:rPr lang="en-US" sz="1600" baseline="30000" dirty="0">
                <a:latin typeface="Calibri" panose="020F0502020204030204" pitchFamily="34" charset="0"/>
              </a:rPr>
              <a:t>2</a:t>
            </a:r>
            <a:r>
              <a:rPr lang="en-US" sz="1600" dirty="0">
                <a:latin typeface="Calibri" panose="020F0502020204030204" pitchFamily="34" charset="0"/>
              </a:rPr>
              <a:t>)</a:t>
            </a:r>
          </a:p>
          <a:p>
            <a:pPr indent="-45720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Calibri" panose="020F0502020204030204" pitchFamily="34" charset="0"/>
              </a:rPr>
              <a:t>Seismic Room  (6 m</a:t>
            </a:r>
            <a:r>
              <a:rPr lang="en-US" sz="1600" baseline="30000" dirty="0">
                <a:latin typeface="Calibri" panose="020F0502020204030204" pitchFamily="34" charset="0"/>
              </a:rPr>
              <a:t>2</a:t>
            </a:r>
            <a:r>
              <a:rPr lang="en-US" sz="1600" dirty="0">
                <a:latin typeface="Calibri" panose="020F0502020204030204" pitchFamily="34" charset="0"/>
              </a:rPr>
              <a:t>)</a:t>
            </a:r>
          </a:p>
          <a:p>
            <a:pPr indent="-457200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latin typeface="Calibri" panose="020F0502020204030204" pitchFamily="34" charset="0"/>
              </a:rPr>
              <a:t>Wet </a:t>
            </a:r>
            <a:r>
              <a:rPr lang="en-US" sz="1600" dirty="0">
                <a:latin typeface="Calibri" panose="020F0502020204030204" pitchFamily="34" charset="0"/>
              </a:rPr>
              <a:t>and Dry Fish Lab  </a:t>
            </a:r>
            <a:r>
              <a:rPr lang="en-US" sz="1600" dirty="0" smtClean="0">
                <a:latin typeface="Calibri" panose="020F0502020204030204" pitchFamily="34" charset="0"/>
              </a:rPr>
              <a:t>(68 &amp; 21 </a:t>
            </a:r>
            <a:r>
              <a:rPr lang="en-US" sz="1600" dirty="0">
                <a:latin typeface="Calibri" panose="020F0502020204030204" pitchFamily="34" charset="0"/>
              </a:rPr>
              <a:t>m</a:t>
            </a:r>
            <a:r>
              <a:rPr lang="en-US" sz="1600" baseline="30000" dirty="0">
                <a:latin typeface="Calibri" panose="020F0502020204030204" pitchFamily="34" charset="0"/>
              </a:rPr>
              <a:t>2</a:t>
            </a:r>
            <a:r>
              <a:rPr lang="en-US" sz="1600" dirty="0">
                <a:latin typeface="Calibri" panose="020F0502020204030204" pitchFamily="34" charset="0"/>
              </a:rPr>
              <a:t>)</a:t>
            </a:r>
          </a:p>
          <a:p>
            <a:pPr indent="-45720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Calibri" panose="020F0502020204030204" pitchFamily="34" charset="0"/>
              </a:rPr>
              <a:t>Cold &amp; Freeze Rooms   (14 &amp; 14 m</a:t>
            </a:r>
            <a:r>
              <a:rPr lang="en-US" sz="1600" baseline="30000" dirty="0">
                <a:latin typeface="Calibri" panose="020F0502020204030204" pitchFamily="34" charset="0"/>
              </a:rPr>
              <a:t>2</a:t>
            </a:r>
            <a:r>
              <a:rPr lang="en-US" sz="1600" dirty="0">
                <a:latin typeface="Calibri" panose="020F0502020204030204" pitchFamily="34" charset="0"/>
              </a:rPr>
              <a:t>)</a:t>
            </a:r>
          </a:p>
          <a:p>
            <a:pPr indent="-457200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latin typeface="Calibri" panose="020F0502020204030204" pitchFamily="34" charset="0"/>
              </a:rPr>
              <a:t>Aerosol </a:t>
            </a:r>
            <a:r>
              <a:rPr lang="en-US" sz="1600" dirty="0">
                <a:latin typeface="Calibri" panose="020F0502020204030204" pitchFamily="34" charset="0"/>
              </a:rPr>
              <a:t>Lab  </a:t>
            </a:r>
            <a:r>
              <a:rPr lang="en-US" sz="1600" dirty="0" smtClean="0">
                <a:latin typeface="Calibri" panose="020F0502020204030204" pitchFamily="34" charset="0"/>
              </a:rPr>
              <a:t>(</a:t>
            </a:r>
            <a:r>
              <a:rPr lang="en-US" sz="1600" dirty="0">
                <a:latin typeface="Calibri" panose="020F0502020204030204" pitchFamily="34" charset="0"/>
              </a:rPr>
              <a:t>9</a:t>
            </a:r>
            <a:r>
              <a:rPr lang="en-US" sz="1600" dirty="0" smtClean="0">
                <a:latin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</a:rPr>
              <a:t>m</a:t>
            </a:r>
            <a:r>
              <a:rPr lang="en-US" sz="1600" baseline="30000" dirty="0">
                <a:latin typeface="Calibri" panose="020F0502020204030204" pitchFamily="34" charset="0"/>
              </a:rPr>
              <a:t>2</a:t>
            </a:r>
            <a:r>
              <a:rPr lang="en-US" sz="1600" dirty="0">
                <a:latin typeface="Calibri" panose="020F0502020204030204" pitchFamily="34" charset="0"/>
              </a:rPr>
              <a:t>)</a:t>
            </a:r>
          </a:p>
          <a:p>
            <a:pPr indent="-457200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latin typeface="Calibri" panose="020F0502020204030204" pitchFamily="34" charset="0"/>
              </a:rPr>
              <a:t>AUMS Lab (16 m</a:t>
            </a:r>
            <a:r>
              <a:rPr lang="en-US" sz="1600" baseline="30000" dirty="0" smtClean="0">
                <a:latin typeface="Calibri" panose="020F0502020204030204" pitchFamily="34" charset="0"/>
              </a:rPr>
              <a:t>2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</a:p>
          <a:p>
            <a:pPr indent="-457200">
              <a:buFont typeface="Arial" panose="020B0604020202020204" pitchFamily="34" charset="0"/>
              <a:buChar char="•"/>
              <a:defRPr/>
            </a:pPr>
            <a:endParaRPr lang="en-US" sz="1600" dirty="0">
              <a:latin typeface="Calibri" panose="020F0502020204030204" pitchFamily="34" charset="0"/>
            </a:endParaRPr>
          </a:p>
          <a:p>
            <a:pPr>
              <a:defRPr/>
            </a:pPr>
            <a:r>
              <a:rPr lang="en-US" sz="16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Lab surface: 410 m</a:t>
            </a:r>
            <a:r>
              <a:rPr lang="en-US" sz="1600" baseline="30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2</a:t>
            </a:r>
            <a:r>
              <a:rPr lang="en-US" sz="16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</a:p>
          <a:p>
            <a:pPr>
              <a:defRPr/>
            </a:pPr>
            <a:r>
              <a:rPr lang="en-US" sz="16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Hangar surface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</a:rPr>
              <a:t>: </a:t>
            </a:r>
            <a:r>
              <a:rPr lang="en-US" sz="16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101 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</a:rPr>
              <a:t>m</a:t>
            </a:r>
            <a:r>
              <a:rPr lang="en-US" sz="1600" baseline="30000" dirty="0">
                <a:solidFill>
                  <a:srgbClr val="FF0000"/>
                </a:solidFill>
                <a:latin typeface="Calibri" panose="020F0502020204030204" pitchFamily="34" charset="0"/>
              </a:rPr>
              <a:t>2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endParaRPr lang="en-US" sz="1600" dirty="0" smtClean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>
              <a:defRPr/>
            </a:pPr>
            <a:r>
              <a:rPr lang="en-US" sz="16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Deck surface: 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</a:rPr>
              <a:t>218 m</a:t>
            </a:r>
            <a:r>
              <a:rPr lang="en-US" sz="1600" baseline="30000" dirty="0">
                <a:solidFill>
                  <a:srgbClr val="FF0000"/>
                </a:solidFill>
                <a:latin typeface="Calibri" panose="020F0502020204030204" pitchFamily="34" charset="0"/>
              </a:rPr>
              <a:t>2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+ 34 m</a:t>
            </a:r>
            <a:r>
              <a:rPr lang="en-US" sz="1600" baseline="30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2 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</a:rPr>
              <a:t>+ </a:t>
            </a:r>
            <a:r>
              <a:rPr lang="en-US" sz="16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83 m</a:t>
            </a:r>
            <a:r>
              <a:rPr lang="en-US" sz="1600" baseline="30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2</a:t>
            </a:r>
            <a:endParaRPr lang="en-US" sz="16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377" y="2991457"/>
            <a:ext cx="3478961" cy="1462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377" y="4505346"/>
            <a:ext cx="3478961" cy="1327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hthoek 2"/>
          <p:cNvSpPr>
            <a:spLocks noChangeArrowheads="1"/>
          </p:cNvSpPr>
          <p:nvPr/>
        </p:nvSpPr>
        <p:spPr bwMode="auto">
          <a:xfrm>
            <a:off x="0" y="82550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nl-BE" sz="2400" b="1" dirty="0" smtClean="0">
                <a:solidFill>
                  <a:srgbClr val="54937C"/>
                </a:solidFill>
                <a:latin typeface="Calibri" pitchFamily="34" charset="0"/>
              </a:rPr>
              <a:t>Design phase</a:t>
            </a:r>
            <a:endParaRPr lang="en-US" altLang="nl-BE" dirty="0">
              <a:solidFill>
                <a:srgbClr val="54937C"/>
              </a:solidFill>
              <a:latin typeface="Calibri" pitchFamily="34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376" y="1514179"/>
            <a:ext cx="3478961" cy="1399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279042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2"/>
          <p:cNvSpPr>
            <a:spLocks noChangeArrowheads="1"/>
          </p:cNvSpPr>
          <p:nvPr/>
        </p:nvSpPr>
        <p:spPr bwMode="auto">
          <a:xfrm>
            <a:off x="0" y="82550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nl-BE" sz="2400" b="1" dirty="0" smtClean="0">
                <a:solidFill>
                  <a:srgbClr val="54937C"/>
                </a:solidFill>
                <a:latin typeface="Calibri" pitchFamily="34" charset="0"/>
              </a:rPr>
              <a:t>Design phase</a:t>
            </a:r>
            <a:endParaRPr lang="en-US" altLang="nl-BE" dirty="0">
              <a:solidFill>
                <a:srgbClr val="54937C"/>
              </a:solidFill>
              <a:latin typeface="Calibri" pitchFamily="34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" y="1771397"/>
            <a:ext cx="9097169" cy="3659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kstvak 6"/>
          <p:cNvSpPr txBox="1"/>
          <p:nvPr/>
        </p:nvSpPr>
        <p:spPr>
          <a:xfrm>
            <a:off x="0" y="1355951"/>
            <a:ext cx="28110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defRPr/>
            </a:pPr>
            <a:r>
              <a:rPr lang="nl-BE" sz="1600" b="1" cap="small" dirty="0" smtClean="0">
                <a:latin typeface="Calibri" panose="020F0502020204030204" pitchFamily="34" charset="0"/>
              </a:rPr>
              <a:t>Deck below Bridge Deck (deck 6)</a:t>
            </a:r>
            <a:endParaRPr lang="nl-BE" sz="1600" b="1" cap="small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19333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2"/>
          <p:cNvSpPr>
            <a:spLocks noChangeArrowheads="1"/>
          </p:cNvSpPr>
          <p:nvPr/>
        </p:nvSpPr>
        <p:spPr bwMode="auto">
          <a:xfrm>
            <a:off x="0" y="82550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ews Gothic MT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nl-BE" sz="2400" b="1" dirty="0" smtClean="0">
                <a:solidFill>
                  <a:srgbClr val="54937C"/>
                </a:solidFill>
                <a:latin typeface="Calibri" pitchFamily="34" charset="0"/>
              </a:rPr>
              <a:t>Design phase</a:t>
            </a:r>
            <a:endParaRPr lang="en-US" altLang="nl-BE" dirty="0">
              <a:solidFill>
                <a:srgbClr val="54937C"/>
              </a:solidFill>
              <a:latin typeface="Calibri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38"/>
          <a:stretch/>
        </p:blipFill>
        <p:spPr bwMode="auto">
          <a:xfrm>
            <a:off x="0" y="1768426"/>
            <a:ext cx="9143027" cy="450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686" y="1338191"/>
            <a:ext cx="1048558" cy="358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kstvak 7"/>
          <p:cNvSpPr txBox="1"/>
          <p:nvPr/>
        </p:nvSpPr>
        <p:spPr>
          <a:xfrm>
            <a:off x="0" y="1355951"/>
            <a:ext cx="45785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defRPr/>
            </a:pPr>
            <a:r>
              <a:rPr lang="nl-BE" sz="1600" b="1" cap="small" dirty="0" smtClean="0">
                <a:latin typeface="Calibri" panose="020F0502020204030204" pitchFamily="34" charset="0"/>
              </a:rPr>
              <a:t>Scientific Lab / Conference room </a:t>
            </a:r>
            <a:r>
              <a:rPr lang="nl-BE" sz="1600" dirty="0" smtClean="0">
                <a:latin typeface="Calibri" panose="020F0502020204030204" pitchFamily="34" charset="0"/>
              </a:rPr>
              <a:t>(</a:t>
            </a:r>
            <a:r>
              <a:rPr lang="en-US" sz="1600" dirty="0" smtClean="0">
                <a:latin typeface="Calibri" panose="020F0502020204030204" pitchFamily="34" charset="0"/>
              </a:rPr>
              <a:t>preliminary</a:t>
            </a:r>
            <a:r>
              <a:rPr lang="nl-BE" sz="1600" dirty="0" smtClean="0">
                <a:latin typeface="Calibri" panose="020F0502020204030204" pitchFamily="34" charset="0"/>
              </a:rPr>
              <a:t> design)</a:t>
            </a:r>
            <a:endParaRPr lang="nl-BE" sz="1600" b="1" cap="small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3856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73908</TotalTime>
  <Words>1180</Words>
  <Application>Microsoft Office PowerPoint</Application>
  <PresentationFormat>Diavoorstelling (4:3)</PresentationFormat>
  <Paragraphs>341</Paragraphs>
  <Slides>25</Slides>
  <Notes>23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25</vt:i4>
      </vt:variant>
    </vt:vector>
  </HeadingPairs>
  <TitlesOfParts>
    <vt:vector size="26" baseType="lpstr">
      <vt:lpstr>Breeze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MUMM-RBINS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OD Natural Environment</dc:title>
  <dc:creator>Lieven Naudts</dc:creator>
  <cp:lastModifiedBy>Lieven Naudts</cp:lastModifiedBy>
  <cp:revision>671</cp:revision>
  <cp:lastPrinted>2014-01-13T10:25:09Z</cp:lastPrinted>
  <dcterms:created xsi:type="dcterms:W3CDTF">2013-05-29T16:03:49Z</dcterms:created>
  <dcterms:modified xsi:type="dcterms:W3CDTF">2019-06-11T16:08:32Z</dcterms:modified>
</cp:coreProperties>
</file>